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Masters/notesMaster1.xml" ContentType="application/vnd.openxmlformats-officedocument.presentationml.notesMaster+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Override3.xml" ContentType="application/vnd.openxmlformats-officedocument.themeOverride+xml"/>
  <Override PartName="/ppt/charts/chart4.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theme/themeOverride5.xml" ContentType="application/vnd.openxmlformats-officedocument.themeOverride+xml"/>
  <Override PartName="/ppt/theme/themeOverride4.xml" ContentType="application/vnd.openxmlformats-officedocument.themeOverrid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05" r:id="rId2"/>
    <p:sldId id="375" r:id="rId3"/>
    <p:sldId id="350" r:id="rId4"/>
    <p:sldId id="351" r:id="rId5"/>
    <p:sldId id="404" r:id="rId6"/>
    <p:sldId id="356" r:id="rId7"/>
    <p:sldId id="352" r:id="rId8"/>
    <p:sldId id="324" r:id="rId9"/>
    <p:sldId id="407" r:id="rId10"/>
    <p:sldId id="408" r:id="rId11"/>
    <p:sldId id="401" r:id="rId12"/>
    <p:sldId id="393" r:id="rId13"/>
    <p:sldId id="403" r:id="rId14"/>
    <p:sldId id="311" r:id="rId15"/>
    <p:sldId id="402" r:id="rId16"/>
    <p:sldId id="394" r:id="rId17"/>
    <p:sldId id="406" r:id="rId18"/>
    <p:sldId id="396" r:id="rId19"/>
    <p:sldId id="377" r:id="rId20"/>
    <p:sldId id="405" r:id="rId21"/>
    <p:sldId id="412" r:id="rId22"/>
    <p:sldId id="413" r:id="rId23"/>
    <p:sldId id="409" r:id="rId24"/>
    <p:sldId id="391" r:id="rId25"/>
    <p:sldId id="414" r:id="rId26"/>
    <p:sldId id="411" r:id="rId27"/>
    <p:sldId id="400" r:id="rId28"/>
    <p:sldId id="398" r:id="rId29"/>
    <p:sldId id="355" r:id="rId30"/>
    <p:sldId id="363" r:id="rId31"/>
    <p:sldId id="362" r:id="rId32"/>
    <p:sldId id="359" r:id="rId33"/>
    <p:sldId id="316" r:id="rId34"/>
    <p:sldId id="395" r:id="rId35"/>
    <p:sldId id="397" r:id="rId36"/>
  </p:sldIdLst>
  <p:sldSz cx="9144000" cy="6858000" type="screen4x3"/>
  <p:notesSz cx="6797675" cy="9926638"/>
  <p:defaultTextStyle>
    <a:defPPr>
      <a:defRPr lang="fr-FR"/>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1F9C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0" autoAdjust="0"/>
    <p:restoredTop sz="52412" autoAdjust="0"/>
  </p:normalViewPr>
  <p:slideViewPr>
    <p:cSldViewPr snapToGrid="0">
      <p:cViewPr varScale="1">
        <p:scale>
          <a:sx n="60" d="100"/>
          <a:sy n="60" d="100"/>
        </p:scale>
        <p:origin x="29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2076" y="-84"/>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fr-CH" sz="2400"/>
              <a:t>Entretiens</a:t>
            </a:r>
          </a:p>
        </c:rich>
      </c:tx>
      <c:layout/>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2017</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Feuil1!$A$2:$A$3</c:f>
              <c:strCache>
                <c:ptCount val="2"/>
                <c:pt idx="0">
                  <c:v>Dossiers traités</c:v>
                </c:pt>
                <c:pt idx="1">
                  <c:v>Entretiens</c:v>
                </c:pt>
              </c:strCache>
            </c:strRef>
          </c:cat>
          <c:val>
            <c:numRef>
              <c:f>Feuil1!$B$2:$B$3</c:f>
              <c:numCache>
                <c:formatCode>General</c:formatCode>
                <c:ptCount val="2"/>
                <c:pt idx="0">
                  <c:v>266</c:v>
                </c:pt>
                <c:pt idx="1">
                  <c:v>373</c:v>
                </c:pt>
              </c:numCache>
            </c:numRef>
          </c:val>
          <c:extLst>
            <c:ext xmlns:c16="http://schemas.microsoft.com/office/drawing/2014/chart" uri="{C3380CC4-5D6E-409C-BE32-E72D297353CC}">
              <c16:uniqueId val="{00000000-D058-42EB-883F-83DFEF1C6E4F}"/>
            </c:ext>
          </c:extLst>
        </c:ser>
        <c:ser>
          <c:idx val="1"/>
          <c:order val="1"/>
          <c:tx>
            <c:strRef>
              <c:f>Feuil1!$C$1</c:f>
              <c:strCache>
                <c:ptCount val="1"/>
                <c:pt idx="0">
                  <c:v>2018</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Feuil1!$A$2:$A$3</c:f>
              <c:strCache>
                <c:ptCount val="2"/>
                <c:pt idx="0">
                  <c:v>Dossiers traités</c:v>
                </c:pt>
                <c:pt idx="1">
                  <c:v>Entretiens</c:v>
                </c:pt>
              </c:strCache>
            </c:strRef>
          </c:cat>
          <c:val>
            <c:numRef>
              <c:f>Feuil1!$C$2:$C$3</c:f>
              <c:numCache>
                <c:formatCode>General</c:formatCode>
                <c:ptCount val="2"/>
                <c:pt idx="0">
                  <c:v>230</c:v>
                </c:pt>
                <c:pt idx="1">
                  <c:v>359</c:v>
                </c:pt>
              </c:numCache>
            </c:numRef>
          </c:val>
          <c:extLst>
            <c:ext xmlns:c16="http://schemas.microsoft.com/office/drawing/2014/chart" uri="{C3380CC4-5D6E-409C-BE32-E72D297353CC}">
              <c16:uniqueId val="{00000001-D058-42EB-883F-83DFEF1C6E4F}"/>
            </c:ext>
          </c:extLst>
        </c:ser>
        <c:ser>
          <c:idx val="2"/>
          <c:order val="2"/>
          <c:tx>
            <c:strRef>
              <c:f>Feuil1!$D$1</c:f>
              <c:strCache>
                <c:ptCount val="1"/>
                <c:pt idx="0">
                  <c:v>2019</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Feuil1!$A$2:$A$3</c:f>
              <c:strCache>
                <c:ptCount val="2"/>
                <c:pt idx="0">
                  <c:v>Dossiers traités</c:v>
                </c:pt>
                <c:pt idx="1">
                  <c:v>Entretiens</c:v>
                </c:pt>
              </c:strCache>
            </c:strRef>
          </c:cat>
          <c:val>
            <c:numRef>
              <c:f>Feuil1!$D$2:$D$3</c:f>
              <c:numCache>
                <c:formatCode>General</c:formatCode>
                <c:ptCount val="2"/>
                <c:pt idx="0">
                  <c:v>219</c:v>
                </c:pt>
                <c:pt idx="1">
                  <c:v>327</c:v>
                </c:pt>
              </c:numCache>
            </c:numRef>
          </c:val>
          <c:extLst>
            <c:ext xmlns:c16="http://schemas.microsoft.com/office/drawing/2014/chart" uri="{C3380CC4-5D6E-409C-BE32-E72D297353CC}">
              <c16:uniqueId val="{00000002-D058-42EB-883F-83DFEF1C6E4F}"/>
            </c:ext>
          </c:extLst>
        </c:ser>
        <c:ser>
          <c:idx val="3"/>
          <c:order val="3"/>
          <c:tx>
            <c:strRef>
              <c:f>Feuil1!$E$1</c:f>
              <c:strCache>
                <c:ptCount val="1"/>
                <c:pt idx="0">
                  <c:v>2020</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Feuil1!$A$2:$A$3</c:f>
              <c:strCache>
                <c:ptCount val="2"/>
                <c:pt idx="0">
                  <c:v>Dossiers traités</c:v>
                </c:pt>
                <c:pt idx="1">
                  <c:v>Entretiens</c:v>
                </c:pt>
              </c:strCache>
            </c:strRef>
          </c:cat>
          <c:val>
            <c:numRef>
              <c:f>Feuil1!$E$2:$E$3</c:f>
              <c:numCache>
                <c:formatCode>General</c:formatCode>
                <c:ptCount val="2"/>
                <c:pt idx="0">
                  <c:v>221</c:v>
                </c:pt>
                <c:pt idx="1">
                  <c:v>378</c:v>
                </c:pt>
              </c:numCache>
            </c:numRef>
          </c:val>
          <c:extLst>
            <c:ext xmlns:c16="http://schemas.microsoft.com/office/drawing/2014/chart" uri="{C3380CC4-5D6E-409C-BE32-E72D297353CC}">
              <c16:uniqueId val="{00000003-D058-42EB-883F-83DFEF1C6E4F}"/>
            </c:ext>
          </c:extLst>
        </c:ser>
        <c:ser>
          <c:idx val="4"/>
          <c:order val="4"/>
          <c:tx>
            <c:strRef>
              <c:f>Feuil1!$F$1</c:f>
              <c:strCache>
                <c:ptCount val="1"/>
                <c:pt idx="0">
                  <c:v>2021</c:v>
                </c:pt>
              </c:strCache>
            </c:strRef>
          </c:tx>
          <c:spPr>
            <a:solidFill>
              <a:schemeClr val="accent5">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Feuil1!$A$2:$A$3</c:f>
              <c:strCache>
                <c:ptCount val="2"/>
                <c:pt idx="0">
                  <c:v>Dossiers traités</c:v>
                </c:pt>
                <c:pt idx="1">
                  <c:v>Entretiens</c:v>
                </c:pt>
              </c:strCache>
            </c:strRef>
          </c:cat>
          <c:val>
            <c:numRef>
              <c:f>Feuil1!$F$2:$F$3</c:f>
              <c:numCache>
                <c:formatCode>General</c:formatCode>
                <c:ptCount val="2"/>
                <c:pt idx="0">
                  <c:v>240</c:v>
                </c:pt>
                <c:pt idx="1">
                  <c:v>417</c:v>
                </c:pt>
              </c:numCache>
            </c:numRef>
          </c:val>
          <c:extLst>
            <c:ext xmlns:c16="http://schemas.microsoft.com/office/drawing/2014/chart" uri="{C3380CC4-5D6E-409C-BE32-E72D297353CC}">
              <c16:uniqueId val="{00000004-D058-42EB-883F-83DFEF1C6E4F}"/>
            </c:ext>
          </c:extLst>
        </c:ser>
        <c:dLbls>
          <c:dLblPos val="outEnd"/>
          <c:showLegendKey val="0"/>
          <c:showVal val="1"/>
          <c:showCatName val="0"/>
          <c:showSerName val="0"/>
          <c:showPercent val="0"/>
          <c:showBubbleSize val="0"/>
        </c:dLbls>
        <c:gapWidth val="444"/>
        <c:overlap val="-90"/>
        <c:axId val="755134640"/>
        <c:axId val="755126440"/>
      </c:barChart>
      <c:catAx>
        <c:axId val="755134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fr-FR"/>
          </a:p>
        </c:txPr>
        <c:crossAx val="755126440"/>
        <c:crosses val="autoZero"/>
        <c:auto val="1"/>
        <c:lblAlgn val="ctr"/>
        <c:lblOffset val="100"/>
        <c:noMultiLvlLbl val="0"/>
      </c:catAx>
      <c:valAx>
        <c:axId val="755126440"/>
        <c:scaling>
          <c:orientation val="minMax"/>
        </c:scaling>
        <c:delete val="1"/>
        <c:axPos val="l"/>
        <c:numFmt formatCode="General" sourceLinked="1"/>
        <c:majorTickMark val="none"/>
        <c:minorTickMark val="none"/>
        <c:tickLblPos val="nextTo"/>
        <c:crossAx val="7551346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fr-CH"/>
              <a:t>Entretiens</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dLbls>
          <c:dLblPos val="outEnd"/>
          <c:showLegendKey val="0"/>
          <c:showVal val="1"/>
          <c:showCatName val="0"/>
          <c:showSerName val="0"/>
          <c:showPercent val="0"/>
          <c:showBubbleSize val="0"/>
        </c:dLbls>
        <c:gapWidth val="444"/>
        <c:overlap val="-90"/>
        <c:axId val="755134640"/>
        <c:axId val="755126440"/>
      </c:barChart>
      <c:catAx>
        <c:axId val="7551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fr-FR"/>
          </a:p>
        </c:txPr>
        <c:crossAx val="755126440"/>
        <c:crosses val="autoZero"/>
        <c:auto val="1"/>
        <c:lblAlgn val="ctr"/>
        <c:lblOffset val="100"/>
        <c:noMultiLvlLbl val="0"/>
      </c:catAx>
      <c:valAx>
        <c:axId val="755126440"/>
        <c:scaling>
          <c:orientation val="minMax"/>
        </c:scaling>
        <c:delete val="1"/>
        <c:axPos val="l"/>
        <c:numFmt formatCode="General" sourceLinked="1"/>
        <c:majorTickMark val="none"/>
        <c:minorTickMark val="none"/>
        <c:tickLblPos val="nextTo"/>
        <c:crossAx val="755134640"/>
        <c:crosses val="autoZero"/>
        <c:crossBetween val="between"/>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b="1"/>
              <a:t>Propositions de mesures individuelles</a:t>
            </a: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Propositions de mesures individuelles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A00-4B3F-A998-A125E99C30A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A00-4B3F-A998-A125E99C30A9}"/>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outEnd"/>
              <c:showLegendKey val="1"/>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A00-4B3F-A998-A125E99C30A9}"/>
                </c:ext>
              </c:extLst>
            </c:dLbl>
            <c:dLbl>
              <c:idx val="1"/>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outEnd"/>
              <c:showLegendKey val="1"/>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A00-4B3F-A998-A125E99C30A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fr-FR"/>
              </a:p>
            </c:txPr>
            <c:dLblPos val="outEnd"/>
            <c:showLegendKey val="1"/>
            <c:showVal val="1"/>
            <c:showCatName val="0"/>
            <c:showSerName val="0"/>
            <c:showPercent val="1"/>
            <c:showBubbleSize val="0"/>
            <c:separator>
</c:separator>
            <c:showLeaderLines val="0"/>
            <c:extLst>
              <c:ext xmlns:c15="http://schemas.microsoft.com/office/drawing/2012/chart" uri="{CE6537A1-D6FC-4f65-9D91-7224C49458BB}"/>
            </c:extLst>
          </c:dLbls>
          <c:cat>
            <c:strRef>
              <c:f>Feuil1!$A$2:$A$3</c:f>
              <c:strCache>
                <c:ptCount val="2"/>
                <c:pt idx="0">
                  <c:v>Etat de Genève</c:v>
                </c:pt>
                <c:pt idx="1">
                  <c:v>Etablissements affiliés</c:v>
                </c:pt>
              </c:strCache>
            </c:strRef>
          </c:cat>
          <c:val>
            <c:numRef>
              <c:f>Feuil1!$B$2:$B$3</c:f>
              <c:numCache>
                <c:formatCode>General</c:formatCode>
                <c:ptCount val="2"/>
                <c:pt idx="0">
                  <c:v>156</c:v>
                </c:pt>
                <c:pt idx="1">
                  <c:v>74</c:v>
                </c:pt>
              </c:numCache>
            </c:numRef>
          </c:val>
          <c:extLst>
            <c:ext xmlns:c16="http://schemas.microsoft.com/office/drawing/2014/chart" uri="{C3380CC4-5D6E-409C-BE32-E72D297353CC}">
              <c16:uniqueId val="{00000004-7A00-4B3F-A998-A125E99C30A9}"/>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b="1" dirty="0"/>
              <a:t>Séances de </a:t>
            </a:r>
            <a:r>
              <a:rPr lang="en-US" sz="3200" b="1" dirty="0" err="1"/>
              <a:t>médiation</a:t>
            </a:r>
            <a:endParaRPr lang="en-US" sz="3200" b="1" dirty="0"/>
          </a:p>
        </c:rich>
      </c:tx>
      <c:layout>
        <c:manualLayout>
          <c:xMode val="edge"/>
          <c:yMode val="edge"/>
          <c:x val="0.28350106605071057"/>
          <c:y val="6.9851382797824343E-3"/>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Médiations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E2E9-47AF-AF8D-B709263A449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2E9-47AF-AF8D-B709263A449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fr-FR"/>
              </a:p>
            </c:txPr>
            <c:dLblPos val="outEnd"/>
            <c:showLegendKey val="1"/>
            <c:showVal val="1"/>
            <c:showCatName val="0"/>
            <c:showSerName val="0"/>
            <c:showPercent val="1"/>
            <c:showBubbleSize val="0"/>
            <c:separator>
</c:separator>
            <c:showLeaderLines val="0"/>
            <c:extLst>
              <c:ext xmlns:c15="http://schemas.microsoft.com/office/drawing/2012/chart" uri="{CE6537A1-D6FC-4f65-9D91-7224C49458BB}">
                <c15:layout/>
              </c:ext>
            </c:extLst>
          </c:dLbls>
          <c:cat>
            <c:strRef>
              <c:f>Feuil1!$A$2:$A$3</c:f>
              <c:strCache>
                <c:ptCount val="2"/>
                <c:pt idx="0">
                  <c:v>Etat de Genève</c:v>
                </c:pt>
                <c:pt idx="1">
                  <c:v>Etablissements affiliés</c:v>
                </c:pt>
              </c:strCache>
            </c:strRef>
          </c:cat>
          <c:val>
            <c:numRef>
              <c:f>Feuil1!$B$2:$B$3</c:f>
              <c:numCache>
                <c:formatCode>General</c:formatCode>
                <c:ptCount val="2"/>
                <c:pt idx="0">
                  <c:v>16</c:v>
                </c:pt>
                <c:pt idx="1">
                  <c:v>14</c:v>
                </c:pt>
              </c:numCache>
            </c:numRef>
          </c:val>
          <c:extLst>
            <c:ext xmlns:c16="http://schemas.microsoft.com/office/drawing/2014/chart" uri="{C3380CC4-5D6E-409C-BE32-E72D297353CC}">
              <c16:uniqueId val="{00000004-E2E9-47AF-AF8D-B709263A4493}"/>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r-CH" sz="1600"/>
              <a:t>Présentations, interventions dans les formations, sensibilisations (23)</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6221537327180752E-2"/>
          <c:y val="7.1111111111111125E-2"/>
          <c:w val="0.95838679641794089"/>
          <c:h val="0.55500349956255479"/>
        </c:manualLayout>
      </c:layout>
      <c:barChart>
        <c:barDir val="bar"/>
        <c:grouping val="clustered"/>
        <c:varyColors val="0"/>
        <c:ser>
          <c:idx val="0"/>
          <c:order val="0"/>
          <c:tx>
            <c:strRef>
              <c:f>Feuil1!$B$1</c:f>
              <c:strCache>
                <c:ptCount val="1"/>
                <c:pt idx="0">
                  <c:v>Présentation/Sensibilisation dans les services de l'Etat et des affiliés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Feuil1!$B$2</c:f>
              <c:numCache>
                <c:formatCode>General</c:formatCode>
                <c:ptCount val="1"/>
                <c:pt idx="0">
                  <c:v>9</c:v>
                </c:pt>
              </c:numCache>
            </c:numRef>
          </c:val>
          <c:extLst>
            <c:ext xmlns:c15="http://schemas.microsoft.com/office/drawing/2012/chart" uri="{02D57815-91ED-43cb-92C2-25804820EDAC}">
              <c15:filteredCategoryTitle>
                <c15:cat>
                  <c:strRef>
                    <c:extLst>
                      <c:ext uri="{02D57815-91ED-43cb-92C2-25804820EDAC}">
                        <c15:formulaRef>
                          <c15:sqref>Feuil1!$A$2</c15:sqref>
                        </c15:formulaRef>
                      </c:ext>
                    </c:extLst>
                    <c:strCache>
                      <c:ptCount val="1"/>
                      <c:pt idx="0">
                        <c:v>Nombre</c:v>
                      </c:pt>
                    </c:strCache>
                  </c:strRef>
                </c15:cat>
              </c15:filteredCategoryTitle>
            </c:ext>
            <c:ext xmlns:c16="http://schemas.microsoft.com/office/drawing/2014/chart" uri="{C3380CC4-5D6E-409C-BE32-E72D297353CC}">
              <c16:uniqueId val="{00000000-ED55-4C45-B3A2-E60E6BE5EC44}"/>
            </c:ext>
          </c:extLst>
        </c:ser>
        <c:ser>
          <c:idx val="1"/>
          <c:order val="1"/>
          <c:tx>
            <c:strRef>
              <c:f>Feuil1!$C$1</c:f>
              <c:strCache>
                <c:ptCount val="1"/>
                <c:pt idx="0">
                  <c:v>Intervention dans les formations proposées par l'Etat et la Ville de Genève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Feuil1!$C$2</c:f>
              <c:numCache>
                <c:formatCode>General</c:formatCode>
                <c:ptCount val="1"/>
                <c:pt idx="0">
                  <c:v>6</c:v>
                </c:pt>
              </c:numCache>
            </c:numRef>
          </c:val>
          <c:extLst>
            <c:ext xmlns:c15="http://schemas.microsoft.com/office/drawing/2012/chart" uri="{02D57815-91ED-43cb-92C2-25804820EDAC}">
              <c15:filteredCategoryTitle>
                <c15:cat>
                  <c:strRef>
                    <c:extLst>
                      <c:ext uri="{02D57815-91ED-43cb-92C2-25804820EDAC}">
                        <c15:formulaRef>
                          <c15:sqref>Feuil1!$A$2</c15:sqref>
                        </c15:formulaRef>
                      </c:ext>
                    </c:extLst>
                    <c:strCache>
                      <c:ptCount val="1"/>
                      <c:pt idx="0">
                        <c:v>Nombre</c:v>
                      </c:pt>
                    </c:strCache>
                  </c:strRef>
                </c15:cat>
              </c15:filteredCategoryTitle>
            </c:ext>
            <c:ext xmlns:c16="http://schemas.microsoft.com/office/drawing/2014/chart" uri="{C3380CC4-5D6E-409C-BE32-E72D297353CC}">
              <c16:uniqueId val="{00000001-ED55-4C45-B3A2-E60E6BE5EC44}"/>
            </c:ext>
          </c:extLst>
        </c:ser>
        <c:ser>
          <c:idx val="2"/>
          <c:order val="2"/>
          <c:tx>
            <c:strRef>
              <c:f>Feuil1!$D$1</c:f>
              <c:strCache>
                <c:ptCount val="1"/>
                <c:pt idx="0">
                  <c:v>Base pratique de la médiation; Atelier de résolution de conflits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Feuil1!$D$2</c:f>
              <c:numCache>
                <c:formatCode>General</c:formatCode>
                <c:ptCount val="1"/>
                <c:pt idx="0">
                  <c:v>2</c:v>
                </c:pt>
              </c:numCache>
            </c:numRef>
          </c:val>
          <c:extLst>
            <c:ext xmlns:c15="http://schemas.microsoft.com/office/drawing/2012/chart" uri="{02D57815-91ED-43cb-92C2-25804820EDAC}">
              <c15:filteredCategoryTitle>
                <c15:cat>
                  <c:strRef>
                    <c:extLst>
                      <c:ext uri="{02D57815-91ED-43cb-92C2-25804820EDAC}">
                        <c15:formulaRef>
                          <c15:sqref>Feuil1!$A$2</c15:sqref>
                        </c15:formulaRef>
                      </c:ext>
                    </c:extLst>
                    <c:strCache>
                      <c:ptCount val="1"/>
                      <c:pt idx="0">
                        <c:v>Nombre</c:v>
                      </c:pt>
                    </c:strCache>
                  </c:strRef>
                </c15:cat>
              </c15:filteredCategoryTitle>
            </c:ext>
            <c:ext xmlns:c16="http://schemas.microsoft.com/office/drawing/2014/chart" uri="{C3380CC4-5D6E-409C-BE32-E72D297353CC}">
              <c16:uniqueId val="{00000002-ED55-4C45-B3A2-E60E6BE5EC44}"/>
            </c:ext>
          </c:extLst>
        </c:ser>
        <c:ser>
          <c:idx val="3"/>
          <c:order val="3"/>
          <c:tx>
            <c:strRef>
              <c:f>Feuil1!$E$1</c:f>
              <c:strCache>
                <c:ptCount val="1"/>
                <c:pt idx="0">
                  <c:v>Gestion des tensions au sein d'une équipe (formation pour des cadres, Etat et Ville de Genève)</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Feuil1!$E$2</c:f>
              <c:numCache>
                <c:formatCode>General</c:formatCode>
                <c:ptCount val="1"/>
                <c:pt idx="0">
                  <c:v>5</c:v>
                </c:pt>
              </c:numCache>
            </c:numRef>
          </c:val>
          <c:extLst>
            <c:ext xmlns:c15="http://schemas.microsoft.com/office/drawing/2012/chart" uri="{02D57815-91ED-43cb-92C2-25804820EDAC}">
              <c15:filteredCategoryTitle>
                <c15:cat>
                  <c:strRef>
                    <c:extLst>
                      <c:ext uri="{02D57815-91ED-43cb-92C2-25804820EDAC}">
                        <c15:formulaRef>
                          <c15:sqref>Feuil1!$A$2</c15:sqref>
                        </c15:formulaRef>
                      </c:ext>
                    </c:extLst>
                    <c:strCache>
                      <c:ptCount val="1"/>
                      <c:pt idx="0">
                        <c:v>Nombre</c:v>
                      </c:pt>
                    </c:strCache>
                  </c:strRef>
                </c15:cat>
              </c15:filteredCategoryTitle>
            </c:ext>
            <c:ext xmlns:c16="http://schemas.microsoft.com/office/drawing/2014/chart" uri="{C3380CC4-5D6E-409C-BE32-E72D297353CC}">
              <c16:uniqueId val="{00000003-ED55-4C45-B3A2-E60E6BE5EC44}"/>
            </c:ext>
          </c:extLst>
        </c:ser>
        <c:ser>
          <c:idx val="4"/>
          <c:order val="4"/>
          <c:tx>
            <c:strRef>
              <c:f>Feuil1!$F$1</c:f>
              <c:strCache>
                <c:ptCount val="1"/>
                <c:pt idx="0">
                  <c:v>Formation destinée aux agent/e/s de détention (Office cantonal de la détention)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Feuil1!$F$2</c:f>
              <c:numCache>
                <c:formatCode>General</c:formatCode>
                <c:ptCount val="1"/>
                <c:pt idx="0">
                  <c:v>1</c:v>
                </c:pt>
              </c:numCache>
            </c:numRef>
          </c:val>
          <c:extLst>
            <c:ext xmlns:c15="http://schemas.microsoft.com/office/drawing/2012/chart" uri="{02D57815-91ED-43cb-92C2-25804820EDAC}">
              <c15:filteredCategoryTitle>
                <c15:cat>
                  <c:strRef>
                    <c:extLst>
                      <c:ext uri="{02D57815-91ED-43cb-92C2-25804820EDAC}">
                        <c15:formulaRef>
                          <c15:sqref>Feuil1!$A$2</c15:sqref>
                        </c15:formulaRef>
                      </c:ext>
                    </c:extLst>
                    <c:strCache>
                      <c:ptCount val="1"/>
                      <c:pt idx="0">
                        <c:v>Nombre</c:v>
                      </c:pt>
                    </c:strCache>
                  </c:strRef>
                </c15:cat>
              </c15:filteredCategoryTitle>
            </c:ext>
            <c:ext xmlns:c16="http://schemas.microsoft.com/office/drawing/2014/chart" uri="{C3380CC4-5D6E-409C-BE32-E72D297353CC}">
              <c16:uniqueId val="{00000004-ED55-4C45-B3A2-E60E6BE5EC44}"/>
            </c:ext>
          </c:extLst>
        </c:ser>
        <c:dLbls>
          <c:showLegendKey val="0"/>
          <c:showVal val="0"/>
          <c:showCatName val="0"/>
          <c:showSerName val="0"/>
          <c:showPercent val="0"/>
          <c:showBubbleSize val="0"/>
        </c:dLbls>
        <c:gapWidth val="219"/>
        <c:axId val="564640480"/>
        <c:axId val="564642120"/>
      </c:barChart>
      <c:catAx>
        <c:axId val="564640480"/>
        <c:scaling>
          <c:orientation val="minMax"/>
        </c:scaling>
        <c:delete val="1"/>
        <c:axPos val="l"/>
        <c:numFmt formatCode="General" sourceLinked="1"/>
        <c:majorTickMark val="none"/>
        <c:minorTickMark val="none"/>
        <c:tickLblPos val="nextTo"/>
        <c:crossAx val="564642120"/>
        <c:crosses val="autoZero"/>
        <c:auto val="1"/>
        <c:lblAlgn val="ctr"/>
        <c:lblOffset val="100"/>
        <c:noMultiLvlLbl val="0"/>
      </c:catAx>
      <c:valAx>
        <c:axId val="564642120"/>
        <c:scaling>
          <c:orientation val="minMax"/>
        </c:scaling>
        <c:delete val="1"/>
        <c:axPos val="b"/>
        <c:numFmt formatCode="General" sourceLinked="1"/>
        <c:majorTickMark val="none"/>
        <c:minorTickMark val="none"/>
        <c:tickLblPos val="nextTo"/>
        <c:crossAx val="564640480"/>
        <c:crosses val="autoZero"/>
        <c:crossBetween val="between"/>
      </c:valAx>
      <c:spPr>
        <a:noFill/>
        <a:ln>
          <a:noFill/>
        </a:ln>
        <a:effectLst/>
      </c:spPr>
    </c:plotArea>
    <c:legend>
      <c:legendPos val="b"/>
      <c:layout>
        <c:manualLayout>
          <c:xMode val="edge"/>
          <c:yMode val="edge"/>
          <c:x val="3.5383854305760909E-2"/>
          <c:y val="0.5810612423447068"/>
          <c:w val="0.93910410768608066"/>
          <c:h val="0.269580489938757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'[1_TOTAL_Analyse sit.xlsx]type_discri'!$B$138</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'[1_TOTAL_Analyse sit.xlsx]type_discri'!$A$139:$A$145</c:f>
              <c:strCache>
                <c:ptCount val="7"/>
                <c:pt idx="0">
                  <c:v>Autre</c:v>
                </c:pt>
                <c:pt idx="1">
                  <c:v>Évaluation rendue difficile ou impossible (manque d'informations précises, incohérences, etc.)</c:v>
                </c:pt>
                <c:pt idx="2">
                  <c:v>Situation de conflit</c:v>
                </c:pt>
                <c:pt idx="3">
                  <c:v>Situation d’atteinte à la personnalité</c:v>
                </c:pt>
                <c:pt idx="4">
                  <c:v>Situation de harcèlement psychologique</c:v>
                </c:pt>
                <c:pt idx="5">
                  <c:v>Situation de harcèlement sexuel</c:v>
                </c:pt>
                <c:pt idx="6">
                  <c:v>Situation de discrimination</c:v>
                </c:pt>
              </c:strCache>
            </c:strRef>
          </c:cat>
          <c:val>
            <c:numRef>
              <c:f>'[1_TOTAL_Analyse sit.xlsx]type_discri'!$B$139:$B$145</c:f>
              <c:numCache>
                <c:formatCode>0%</c:formatCode>
                <c:ptCount val="7"/>
                <c:pt idx="0">
                  <c:v>0.12637362637362637</c:v>
                </c:pt>
                <c:pt idx="1">
                  <c:v>0.19230769230769232</c:v>
                </c:pt>
                <c:pt idx="2">
                  <c:v>0.70329670329670335</c:v>
                </c:pt>
                <c:pt idx="3">
                  <c:v>0.10164835164835165</c:v>
                </c:pt>
                <c:pt idx="4">
                  <c:v>3.8461538461538464E-2</c:v>
                </c:pt>
                <c:pt idx="5">
                  <c:v>2.7472527472527472E-2</c:v>
                </c:pt>
                <c:pt idx="6">
                  <c:v>2.4725274725274724E-2</c:v>
                </c:pt>
              </c:numCache>
            </c:numRef>
          </c:val>
          <c:extLst>
            <c:ext xmlns:c16="http://schemas.microsoft.com/office/drawing/2014/chart" uri="{C3380CC4-5D6E-409C-BE32-E72D297353CC}">
              <c16:uniqueId val="{00000000-608B-417A-9C92-89D91B95B26E}"/>
            </c:ext>
          </c:extLst>
        </c:ser>
        <c:ser>
          <c:idx val="1"/>
          <c:order val="1"/>
          <c:tx>
            <c:strRef>
              <c:f>'[1_TOTAL_Analyse sit.xlsx]type_discri'!$C$138</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'[1_TOTAL_Analyse sit.xlsx]type_discri'!$A$139:$A$145</c:f>
              <c:strCache>
                <c:ptCount val="7"/>
                <c:pt idx="0">
                  <c:v>Autre</c:v>
                </c:pt>
                <c:pt idx="1">
                  <c:v>Évaluation rendue difficile ou impossible (manque d'informations précises, incohérences, etc.)</c:v>
                </c:pt>
                <c:pt idx="2">
                  <c:v>Situation de conflit</c:v>
                </c:pt>
                <c:pt idx="3">
                  <c:v>Situation d’atteinte à la personnalité</c:v>
                </c:pt>
                <c:pt idx="4">
                  <c:v>Situation de harcèlement psychologique</c:v>
                </c:pt>
                <c:pt idx="5">
                  <c:v>Situation de harcèlement sexuel</c:v>
                </c:pt>
                <c:pt idx="6">
                  <c:v>Situation de discrimination</c:v>
                </c:pt>
              </c:strCache>
            </c:strRef>
          </c:cat>
          <c:val>
            <c:numRef>
              <c:f>'[1_TOTAL_Analyse sit.xlsx]type_discri'!$C$139:$C$145</c:f>
              <c:numCache>
                <c:formatCode>0%</c:formatCode>
                <c:ptCount val="7"/>
                <c:pt idx="0">
                  <c:v>0.1072463768115942</c:v>
                </c:pt>
                <c:pt idx="1">
                  <c:v>0.21739130434782608</c:v>
                </c:pt>
                <c:pt idx="2">
                  <c:v>0.672463768115942</c:v>
                </c:pt>
                <c:pt idx="3">
                  <c:v>0.14492753623188406</c:v>
                </c:pt>
                <c:pt idx="4">
                  <c:v>6.3768115942028983E-2</c:v>
                </c:pt>
                <c:pt idx="5">
                  <c:v>3.1884057971014491E-2</c:v>
                </c:pt>
                <c:pt idx="6">
                  <c:v>2.8985507246376812E-2</c:v>
                </c:pt>
              </c:numCache>
            </c:numRef>
          </c:val>
          <c:extLst>
            <c:ext xmlns:c16="http://schemas.microsoft.com/office/drawing/2014/chart" uri="{C3380CC4-5D6E-409C-BE32-E72D297353CC}">
              <c16:uniqueId val="{00000001-608B-417A-9C92-89D91B95B26E}"/>
            </c:ext>
          </c:extLst>
        </c:ser>
        <c:ser>
          <c:idx val="2"/>
          <c:order val="2"/>
          <c:tx>
            <c:strRef>
              <c:f>'[1_TOTAL_Analyse sit.xlsx]type_discri'!$D$138</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'[1_TOTAL_Analyse sit.xlsx]type_discri'!$A$139:$A$145</c:f>
              <c:strCache>
                <c:ptCount val="7"/>
                <c:pt idx="0">
                  <c:v>Autre</c:v>
                </c:pt>
                <c:pt idx="1">
                  <c:v>Évaluation rendue difficile ou impossible (manque d'informations précises, incohérences, etc.)</c:v>
                </c:pt>
                <c:pt idx="2">
                  <c:v>Situation de conflit</c:v>
                </c:pt>
                <c:pt idx="3">
                  <c:v>Situation d’atteinte à la personnalité</c:v>
                </c:pt>
                <c:pt idx="4">
                  <c:v>Situation de harcèlement psychologique</c:v>
                </c:pt>
                <c:pt idx="5">
                  <c:v>Situation de harcèlement sexuel</c:v>
                </c:pt>
                <c:pt idx="6">
                  <c:v>Situation de discrimination</c:v>
                </c:pt>
              </c:strCache>
            </c:strRef>
          </c:cat>
          <c:val>
            <c:numRef>
              <c:f>'[1_TOTAL_Analyse sit.xlsx]type_discri'!$D$139:$D$145</c:f>
              <c:numCache>
                <c:formatCode>0%</c:formatCode>
                <c:ptCount val="7"/>
                <c:pt idx="0">
                  <c:v>0.12239583333333333</c:v>
                </c:pt>
                <c:pt idx="1">
                  <c:v>0.20572916666666666</c:v>
                </c:pt>
                <c:pt idx="2">
                  <c:v>0.625</c:v>
                </c:pt>
                <c:pt idx="3">
                  <c:v>0.1171875</c:v>
                </c:pt>
                <c:pt idx="4">
                  <c:v>3.90625E-2</c:v>
                </c:pt>
                <c:pt idx="5">
                  <c:v>7.8125E-3</c:v>
                </c:pt>
              </c:numCache>
            </c:numRef>
          </c:val>
          <c:extLst>
            <c:ext xmlns:c16="http://schemas.microsoft.com/office/drawing/2014/chart" uri="{C3380CC4-5D6E-409C-BE32-E72D297353CC}">
              <c16:uniqueId val="{00000002-608B-417A-9C92-89D91B95B26E}"/>
            </c:ext>
          </c:extLst>
        </c:ser>
        <c:dLbls>
          <c:showLegendKey val="0"/>
          <c:showVal val="0"/>
          <c:showCatName val="0"/>
          <c:showSerName val="0"/>
          <c:showPercent val="0"/>
          <c:showBubbleSize val="0"/>
        </c:dLbls>
        <c:gapWidth val="60"/>
        <c:axId val="1298933760"/>
        <c:axId val="1293033952"/>
      </c:barChart>
      <c:catAx>
        <c:axId val="1298933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293033952"/>
        <c:crosses val="autoZero"/>
        <c:auto val="1"/>
        <c:lblAlgn val="ctr"/>
        <c:lblOffset val="100"/>
        <c:noMultiLvlLbl val="0"/>
      </c:catAx>
      <c:valAx>
        <c:axId val="1293033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298933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7" tIns="45959" rIns="91917" bIns="45959" numCol="1" anchor="t" anchorCtr="0" compatLnSpc="1">
            <a:prstTxWarp prst="textNoShape">
              <a:avLst/>
            </a:prstTxWarp>
          </a:bodyPr>
          <a:lstStyle>
            <a:lvl1pPr algn="l" defTabSz="919163" eaLnBrk="1" hangingPunct="1">
              <a:defRPr sz="1300">
                <a:latin typeface="Arial" pitchFamily="34" charset="0"/>
              </a:defRPr>
            </a:lvl1pPr>
          </a:lstStyle>
          <a:p>
            <a:pPr>
              <a:defRPr/>
            </a:pPr>
            <a:endParaRPr lang="fr-FR"/>
          </a:p>
        </p:txBody>
      </p:sp>
      <p:sp>
        <p:nvSpPr>
          <p:cNvPr id="3075"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7" tIns="45959" rIns="91917" bIns="45959" numCol="1" anchor="t" anchorCtr="0" compatLnSpc="1">
            <a:prstTxWarp prst="textNoShape">
              <a:avLst/>
            </a:prstTxWarp>
          </a:bodyPr>
          <a:lstStyle>
            <a:lvl1pPr algn="r" defTabSz="919163" eaLnBrk="1" hangingPunct="1">
              <a:defRPr sz="1300">
                <a:latin typeface="Arial" pitchFamily="34" charset="0"/>
              </a:defRPr>
            </a:lvl1pPr>
          </a:lstStyle>
          <a:p>
            <a:pPr>
              <a:defRPr/>
            </a:pPr>
            <a:endParaRPr lang="fr-FR"/>
          </a:p>
        </p:txBody>
      </p:sp>
      <p:sp>
        <p:nvSpPr>
          <p:cNvPr id="3076"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7" tIns="45959" rIns="91917" bIns="45959" numCol="1" anchor="b" anchorCtr="0" compatLnSpc="1">
            <a:prstTxWarp prst="textNoShape">
              <a:avLst/>
            </a:prstTxWarp>
          </a:bodyPr>
          <a:lstStyle>
            <a:lvl1pPr algn="l" defTabSz="919163" eaLnBrk="1" hangingPunct="1">
              <a:defRPr sz="1300">
                <a:latin typeface="Arial" pitchFamily="34" charset="0"/>
              </a:defRPr>
            </a:lvl1pPr>
          </a:lstStyle>
          <a:p>
            <a:pPr>
              <a:defRPr/>
            </a:pPr>
            <a:endParaRPr lang="fr-FR"/>
          </a:p>
        </p:txBody>
      </p:sp>
      <p:sp>
        <p:nvSpPr>
          <p:cNvPr id="3077"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7" tIns="45959" rIns="91917" bIns="45959" numCol="1" anchor="b" anchorCtr="0" compatLnSpc="1">
            <a:prstTxWarp prst="textNoShape">
              <a:avLst/>
            </a:prstTxWarp>
          </a:bodyPr>
          <a:lstStyle>
            <a:lvl1pPr algn="r" defTabSz="919163" eaLnBrk="1" hangingPunct="1">
              <a:defRPr sz="1300"/>
            </a:lvl1pPr>
          </a:lstStyle>
          <a:p>
            <a:pPr>
              <a:defRPr/>
            </a:pPr>
            <a:fld id="{473EC84F-28A0-4AC3-A5B2-4E3BB9B325A8}"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7" tIns="45959" rIns="91917" bIns="45959" numCol="1" anchor="t" anchorCtr="0" compatLnSpc="1">
            <a:prstTxWarp prst="textNoShape">
              <a:avLst/>
            </a:prstTxWarp>
          </a:bodyPr>
          <a:lstStyle>
            <a:lvl1pPr algn="l" defTabSz="919163" eaLnBrk="1" hangingPunct="1">
              <a:defRPr sz="1300">
                <a:latin typeface="Arial" pitchFamily="34" charset="0"/>
              </a:defRPr>
            </a:lvl1pPr>
          </a:lstStyle>
          <a:p>
            <a:pPr>
              <a:defRPr/>
            </a:pPr>
            <a:endParaRPr lang="fr-FR"/>
          </a:p>
        </p:txBody>
      </p:sp>
      <p:sp>
        <p:nvSpPr>
          <p:cNvPr id="8195"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7" tIns="45959" rIns="91917" bIns="45959" numCol="1" anchor="t" anchorCtr="0" compatLnSpc="1">
            <a:prstTxWarp prst="textNoShape">
              <a:avLst/>
            </a:prstTxWarp>
          </a:bodyPr>
          <a:lstStyle>
            <a:lvl1pPr algn="r" defTabSz="919163" eaLnBrk="1" hangingPunct="1">
              <a:defRPr sz="1300">
                <a:latin typeface="Arial" pitchFamily="34" charset="0"/>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1038" y="4716463"/>
            <a:ext cx="5435600"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7" tIns="45959" rIns="91917" bIns="45959"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8198"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7" tIns="45959" rIns="91917" bIns="45959" numCol="1" anchor="b" anchorCtr="0" compatLnSpc="1">
            <a:prstTxWarp prst="textNoShape">
              <a:avLst/>
            </a:prstTxWarp>
          </a:bodyPr>
          <a:lstStyle>
            <a:lvl1pPr algn="l" defTabSz="919163" eaLnBrk="1" hangingPunct="1">
              <a:defRPr sz="1300">
                <a:latin typeface="Arial" pitchFamily="34" charset="0"/>
              </a:defRPr>
            </a:lvl1pPr>
          </a:lstStyle>
          <a:p>
            <a:pPr>
              <a:defRPr/>
            </a:pPr>
            <a:endParaRPr lang="fr-FR"/>
          </a:p>
        </p:txBody>
      </p:sp>
      <p:sp>
        <p:nvSpPr>
          <p:cNvPr id="8199"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7" tIns="45959" rIns="91917" bIns="45959" numCol="1" anchor="b" anchorCtr="0" compatLnSpc="1">
            <a:prstTxWarp prst="textNoShape">
              <a:avLst/>
            </a:prstTxWarp>
          </a:bodyPr>
          <a:lstStyle>
            <a:lvl1pPr algn="r" defTabSz="919163" eaLnBrk="1" hangingPunct="1">
              <a:defRPr sz="1300"/>
            </a:lvl1pPr>
          </a:lstStyle>
          <a:p>
            <a:pPr>
              <a:defRPr/>
            </a:pPr>
            <a:fld id="{F309456D-ACF2-4648-B752-40D8A528EEC1}"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CDA2B-3E75-4E52-81B7-7F4A350D2AC3}" type="slidenum">
              <a:rPr lang="fr-FR" altLang="fr-FR" sz="1300" smtClean="0"/>
              <a:pPr>
                <a:spcBef>
                  <a:spcPct val="0"/>
                </a:spcBef>
              </a:pPr>
              <a:t>1</a:t>
            </a:fld>
            <a:endParaRPr lang="fr-FR" altLang="fr-FR" sz="13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1363" indent="-284163" defTabSz="919163">
              <a:spcBef>
                <a:spcPct val="30000"/>
              </a:spcBef>
              <a:defRPr sz="1200">
                <a:solidFill>
                  <a:schemeClr val="tx1"/>
                </a:solidFill>
                <a:latin typeface="Arial" panose="020B0604020202020204" pitchFamily="34" charset="0"/>
              </a:defRPr>
            </a:lvl2pPr>
            <a:lvl3pPr marL="1141413" indent="-227013" defTabSz="919163">
              <a:spcBef>
                <a:spcPct val="30000"/>
              </a:spcBef>
              <a:defRPr sz="1200">
                <a:solidFill>
                  <a:schemeClr val="tx1"/>
                </a:solidFill>
                <a:latin typeface="Arial" panose="020B0604020202020204" pitchFamily="34" charset="0"/>
              </a:defRPr>
            </a:lvl3pPr>
            <a:lvl4pPr marL="1598613" indent="-227013" defTabSz="919163">
              <a:spcBef>
                <a:spcPct val="30000"/>
              </a:spcBef>
              <a:defRPr sz="1200">
                <a:solidFill>
                  <a:schemeClr val="tx1"/>
                </a:solidFill>
                <a:latin typeface="Arial" panose="020B0604020202020204" pitchFamily="34" charset="0"/>
              </a:defRPr>
            </a:lvl4pPr>
            <a:lvl5pPr marL="2055813" indent="-227013" defTabSz="919163">
              <a:spcBef>
                <a:spcPct val="30000"/>
              </a:spcBef>
              <a:defRPr sz="1200">
                <a:solidFill>
                  <a:schemeClr val="tx1"/>
                </a:solidFill>
                <a:latin typeface="Arial" panose="020B0604020202020204" pitchFamily="34" charset="0"/>
              </a:defRPr>
            </a:lvl5pPr>
            <a:lvl6pPr marL="2513013" indent="-227013" defTabSz="919163"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19163"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19163"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A9AC71-BB56-48DB-B938-58DE74B9B9A8}" type="slidenum">
              <a:rPr lang="fr-FR" altLang="fr-FR" smtClean="0"/>
              <a:pPr>
                <a:spcBef>
                  <a:spcPct val="0"/>
                </a:spcBef>
              </a:pPr>
              <a:t>10</a:t>
            </a:fld>
            <a:endParaRPr lang="fr-FR" altLang="fr-FR"/>
          </a:p>
        </p:txBody>
      </p:sp>
      <p:sp>
        <p:nvSpPr>
          <p:cNvPr id="87043"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a:spcBef>
                <a:spcPct val="30000"/>
              </a:spcBef>
              <a:defRPr sz="1200">
                <a:solidFill>
                  <a:schemeClr val="tx1"/>
                </a:solidFill>
                <a:latin typeface="Arial" panose="020B0604020202020204" pitchFamily="34" charset="0"/>
              </a:defRPr>
            </a:lvl1pPr>
            <a:lvl2pPr marL="37931725" indent="-37474525">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ECBADB6-1FDC-4934-8BDF-6EE65F77932B}" type="slidenum">
              <a:rPr lang="fr-FR" altLang="fr-FR"/>
              <a:pPr algn="r" eaLnBrk="1" hangingPunct="1">
                <a:spcBef>
                  <a:spcPct val="0"/>
                </a:spcBef>
              </a:pPr>
              <a:t>10</a:t>
            </a:fld>
            <a:endParaRPr lang="fr-FR" altLang="fr-F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fr-CH" altLang="fr-FR" sz="1000">
                <a:latin typeface="Arial" panose="020B0604020202020204" pitchFamily="34" charset="0"/>
                <a:ea typeface="ＭＳ Ｐゴシック" panose="020B0600070205080204" pitchFamily="34" charset="-128"/>
              </a:rPr>
              <a:t>Les </a:t>
            </a:r>
            <a:r>
              <a:rPr lang="fr-CH" altLang="fr-FR" sz="1000" b="1">
                <a:latin typeface="Arial" panose="020B0604020202020204" pitchFamily="34" charset="0"/>
                <a:ea typeface="ＭＳ Ｐゴシック" panose="020B0600070205080204" pitchFamily="34" charset="-128"/>
              </a:rPr>
              <a:t>démarches informelles</a:t>
            </a:r>
            <a:r>
              <a:rPr lang="fr-CH" altLang="fr-FR" sz="1000">
                <a:latin typeface="Arial" panose="020B0604020202020204" pitchFamily="34" charset="0"/>
                <a:ea typeface="ＭＳ Ｐゴシック" panose="020B0600070205080204" pitchFamily="34" charset="-128"/>
              </a:rPr>
              <a:t> sont caractérisées par la plus stricte confidentialité, et pour la plupart non écrites.</a:t>
            </a:r>
          </a:p>
          <a:p>
            <a:pPr>
              <a:lnSpc>
                <a:spcPct val="90000"/>
              </a:lnSpc>
            </a:pPr>
            <a:endParaRPr lang="fr-CH" altLang="fr-FR" sz="1000">
              <a:latin typeface="Arial" panose="020B0604020202020204" pitchFamily="34" charset="0"/>
              <a:ea typeface="ＭＳ Ｐゴシック" panose="020B0600070205080204" pitchFamily="34" charset="-128"/>
            </a:endParaRPr>
          </a:p>
          <a:p>
            <a:pPr>
              <a:lnSpc>
                <a:spcPct val="90000"/>
              </a:lnSpc>
            </a:pPr>
            <a:r>
              <a:rPr lang="fr-CH" altLang="fr-FR" sz="1000">
                <a:latin typeface="Arial" panose="020B0604020202020204" pitchFamily="34" charset="0"/>
                <a:ea typeface="ＭＳ Ｐゴシック" panose="020B0600070205080204" pitchFamily="34" charset="-128"/>
              </a:rPr>
              <a:t>L'essentiel de l'activité du GDC se concentre autour des entretiens individuels. Dans la très grande majorité des cas, l'exposé et le témoignage de sa situation à un tiers neutre apporte déjà à l'usager une ébauche de solution. </a:t>
            </a:r>
          </a:p>
          <a:p>
            <a:pPr>
              <a:lnSpc>
                <a:spcPct val="90000"/>
              </a:lnSpc>
            </a:pPr>
            <a:r>
              <a:rPr lang="fr-CH" altLang="fr-FR" sz="1000">
                <a:latin typeface="Arial" panose="020B0604020202020204" pitchFamily="34" charset="0"/>
                <a:ea typeface="ＭＳ Ｐゴシック" panose="020B0600070205080204" pitchFamily="34" charset="-128"/>
              </a:rPr>
              <a:t>Une première phase d'écoute permet aux personnes en difficultés de clarifier les causes de leur désarroi, ainsi que leurs besoins, pour pouvoir ensuite chercher avec les conseillers la procédure la mieux adaptée à leur situation: par exemple médiation, relais à la hiérarchie ou aux RH ou SSPE ou dépôt de plainte. Ces entretiens permettent à la personne d'être entendue et reconnue dans sa souffrance ou difficulté et finalement de prendre de la distance afin de mieux cerner ses objectifs et d'éventuelles solutions.  Soulignons que la grande majorité de nos usagers se contentent d'entretiens individuels.</a:t>
            </a:r>
          </a:p>
          <a:p>
            <a:pPr>
              <a:lnSpc>
                <a:spcPct val="90000"/>
              </a:lnSpc>
            </a:pPr>
            <a:endParaRPr lang="fr-CH" altLang="fr-FR" sz="10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a:defRPr/>
            </a:pPr>
            <a:fld id="{F309456D-ACF2-4648-B752-40D8A528EEC1}" type="slidenum">
              <a:rPr lang="fr-FR" altLang="fr-FR" smtClean="0"/>
              <a:pPr>
                <a:defRPr/>
              </a:pPr>
              <a:t>11</a:t>
            </a:fld>
            <a:endParaRPr lang="fr-FR" altLang="fr-FR"/>
          </a:p>
        </p:txBody>
      </p:sp>
    </p:spTree>
    <p:extLst>
      <p:ext uri="{BB962C8B-B14F-4D97-AF65-F5344CB8AC3E}">
        <p14:creationId xmlns:p14="http://schemas.microsoft.com/office/powerpoint/2010/main" val="391195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EA42F4F3-1A6D-4421-999D-DC1192D8C2D0}" type="slidenum">
              <a:rPr lang="fr-FR" altLang="fr-FR" smtClean="0"/>
              <a:pPr>
                <a:defRPr/>
              </a:pPr>
              <a:t>12</a:t>
            </a:fld>
            <a:endParaRPr lang="fr-FR" altLang="fr-FR"/>
          </a:p>
        </p:txBody>
      </p:sp>
    </p:spTree>
    <p:extLst>
      <p:ext uri="{BB962C8B-B14F-4D97-AF65-F5344CB8AC3E}">
        <p14:creationId xmlns:p14="http://schemas.microsoft.com/office/powerpoint/2010/main" val="232715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64967F-B93E-4FDA-AC14-7EE4D4A8FCBA}" type="slidenum">
              <a:rPr lang="fr-FR" altLang="fr-FR" sz="1300" smtClean="0"/>
              <a:pPr>
                <a:spcBef>
                  <a:spcPct val="0"/>
                </a:spcBef>
              </a:pPr>
              <a:t>14</a:t>
            </a:fld>
            <a:endParaRPr lang="fr-FR" altLang="fr-FR" sz="13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a:lnSpc>
                <a:spcPct val="80000"/>
              </a:lnSpc>
            </a:pPr>
            <a:endParaRPr lang="fr-CH" alt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noFill/>
        </p:spPr>
        <p:txBody>
          <a:bodyPr/>
          <a:lstStyle/>
          <a:p>
            <a:endParaRPr lang="fr-CH" altLang="fr-FR" b="0" dirty="0"/>
          </a:p>
        </p:txBody>
      </p:sp>
      <p:sp>
        <p:nvSpPr>
          <p:cNvPr id="24580" name="Espace réservé du numéro de diapositive 3"/>
          <p:cNvSpPr>
            <a:spLocks noGrp="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A32EC1-1217-430B-991B-B802F2A0065E}" type="slidenum">
              <a:rPr lang="fr-CH" altLang="fr-FR" sz="1300" smtClean="0"/>
              <a:pPr>
                <a:spcBef>
                  <a:spcPct val="0"/>
                </a:spcBef>
              </a:pPr>
              <a:t>16</a:t>
            </a:fld>
            <a:endParaRPr lang="fr-CH" altLang="fr-FR" sz="1300"/>
          </a:p>
        </p:txBody>
      </p:sp>
    </p:spTree>
    <p:extLst>
      <p:ext uri="{BB962C8B-B14F-4D97-AF65-F5344CB8AC3E}">
        <p14:creationId xmlns:p14="http://schemas.microsoft.com/office/powerpoint/2010/main" val="919521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a:defRPr/>
            </a:pPr>
            <a:fld id="{F309456D-ACF2-4648-B752-40D8A528EEC1}" type="slidenum">
              <a:rPr lang="fr-FR" altLang="fr-FR" smtClean="0"/>
              <a:pPr>
                <a:defRPr/>
              </a:pPr>
              <a:t>17</a:t>
            </a:fld>
            <a:endParaRPr lang="fr-FR" altLang="fr-FR"/>
          </a:p>
        </p:txBody>
      </p:sp>
    </p:spTree>
    <p:extLst>
      <p:ext uri="{BB962C8B-B14F-4D97-AF65-F5344CB8AC3E}">
        <p14:creationId xmlns:p14="http://schemas.microsoft.com/office/powerpoint/2010/main" val="360971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p:spPr>
        <p:txBody>
          <a:bodyPr/>
          <a:lstStyle/>
          <a:p>
            <a:endParaRPr lang="fr-CH" altLang="fr-FR" b="0" dirty="0"/>
          </a:p>
          <a:p>
            <a:endParaRPr lang="fr-CH" altLang="fr-FR" sz="1000" b="0" dirty="0"/>
          </a:p>
        </p:txBody>
      </p:sp>
      <p:sp>
        <p:nvSpPr>
          <p:cNvPr id="28676" name="Espace réservé du numéro de diapositive 3"/>
          <p:cNvSpPr>
            <a:spLocks noGrp="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44B007-BBBC-4807-AB7D-991E0CC331BA}" type="slidenum">
              <a:rPr lang="fr-CH" altLang="fr-FR" sz="1300" smtClean="0"/>
              <a:pPr>
                <a:spcBef>
                  <a:spcPct val="0"/>
                </a:spcBef>
              </a:pPr>
              <a:t>18</a:t>
            </a:fld>
            <a:endParaRPr lang="fr-CH" altLang="fr-FR" sz="1300"/>
          </a:p>
        </p:txBody>
      </p:sp>
    </p:spTree>
    <p:extLst>
      <p:ext uri="{BB962C8B-B14F-4D97-AF65-F5344CB8AC3E}">
        <p14:creationId xmlns:p14="http://schemas.microsoft.com/office/powerpoint/2010/main" val="71241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AA29A2-CC33-4ED3-9B83-19FD72E0ACF7}" type="slidenum">
              <a:rPr lang="fr-FR" altLang="fr-FR" sz="1300" smtClean="0"/>
              <a:pPr>
                <a:spcBef>
                  <a:spcPct val="0"/>
                </a:spcBef>
              </a:pPr>
              <a:t>19</a:t>
            </a:fld>
            <a:endParaRPr lang="fr-FR" altLang="fr-FR"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a:defRPr/>
            </a:pPr>
            <a:fld id="{F309456D-ACF2-4648-B752-40D8A528EEC1}" type="slidenum">
              <a:rPr lang="fr-FR" altLang="fr-FR" smtClean="0"/>
              <a:pPr>
                <a:defRPr/>
              </a:pPr>
              <a:t>20</a:t>
            </a:fld>
            <a:endParaRPr lang="fr-FR" altLang="fr-FR"/>
          </a:p>
        </p:txBody>
      </p:sp>
    </p:spTree>
    <p:extLst>
      <p:ext uri="{BB962C8B-B14F-4D97-AF65-F5344CB8AC3E}">
        <p14:creationId xmlns:p14="http://schemas.microsoft.com/office/powerpoint/2010/main" val="872064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pPr marL="152400" indent="-152400" eaLnBrk="1" hangingPunct="1">
              <a:lnSpc>
                <a:spcPct val="80000"/>
              </a:lnSpc>
            </a:pPr>
            <a:endParaRPr lang="fr-CH" altLang="fr-FR" smtClean="0"/>
          </a:p>
        </p:txBody>
      </p:sp>
    </p:spTree>
    <p:extLst>
      <p:ext uri="{BB962C8B-B14F-4D97-AF65-F5344CB8AC3E}">
        <p14:creationId xmlns:p14="http://schemas.microsoft.com/office/powerpoint/2010/main" val="175593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D12360-93CD-4E99-A095-C4C314B9C5D9}" type="slidenum">
              <a:rPr lang="fr-FR" altLang="fr-FR" sz="1300" smtClean="0"/>
              <a:pPr>
                <a:spcBef>
                  <a:spcPct val="0"/>
                </a:spcBef>
              </a:pPr>
              <a:t>2</a:t>
            </a:fld>
            <a:endParaRPr lang="fr-FR" altLang="fr-FR" sz="13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F309456D-ACF2-4648-B752-40D8A528EEC1}" type="slidenum">
              <a:rPr lang="fr-FR" altLang="fr-FR" smtClean="0"/>
              <a:pPr>
                <a:defRPr/>
              </a:pPr>
              <a:t>22</a:t>
            </a:fld>
            <a:endParaRPr lang="fr-FR" altLang="fr-FR"/>
          </a:p>
        </p:txBody>
      </p:sp>
    </p:spTree>
    <p:extLst>
      <p:ext uri="{BB962C8B-B14F-4D97-AF65-F5344CB8AC3E}">
        <p14:creationId xmlns:p14="http://schemas.microsoft.com/office/powerpoint/2010/main" val="1775973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1363" indent="-284163" defTabSz="919163">
              <a:spcBef>
                <a:spcPct val="30000"/>
              </a:spcBef>
              <a:defRPr sz="1200">
                <a:solidFill>
                  <a:schemeClr val="tx1"/>
                </a:solidFill>
                <a:latin typeface="Arial" panose="020B0604020202020204" pitchFamily="34" charset="0"/>
              </a:defRPr>
            </a:lvl2pPr>
            <a:lvl3pPr marL="1141413" indent="-227013" defTabSz="919163">
              <a:spcBef>
                <a:spcPct val="30000"/>
              </a:spcBef>
              <a:defRPr sz="1200">
                <a:solidFill>
                  <a:schemeClr val="tx1"/>
                </a:solidFill>
                <a:latin typeface="Arial" panose="020B0604020202020204" pitchFamily="34" charset="0"/>
              </a:defRPr>
            </a:lvl3pPr>
            <a:lvl4pPr marL="1598613" indent="-227013" defTabSz="919163">
              <a:spcBef>
                <a:spcPct val="30000"/>
              </a:spcBef>
              <a:defRPr sz="1200">
                <a:solidFill>
                  <a:schemeClr val="tx1"/>
                </a:solidFill>
                <a:latin typeface="Arial" panose="020B0604020202020204" pitchFamily="34" charset="0"/>
              </a:defRPr>
            </a:lvl4pPr>
            <a:lvl5pPr marL="2055813" indent="-227013" defTabSz="919163">
              <a:spcBef>
                <a:spcPct val="30000"/>
              </a:spcBef>
              <a:defRPr sz="1200">
                <a:solidFill>
                  <a:schemeClr val="tx1"/>
                </a:solidFill>
                <a:latin typeface="Arial" panose="020B0604020202020204" pitchFamily="34" charset="0"/>
              </a:defRPr>
            </a:lvl5pPr>
            <a:lvl6pPr marL="2513013" indent="-227013" defTabSz="919163"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19163"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19163"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32639E-4AE2-4C19-8E28-6D8F0D01DA81}" type="slidenum">
              <a:rPr lang="fr-FR" altLang="fr-FR" smtClean="0">
                <a:solidFill>
                  <a:srgbClr val="000000"/>
                </a:solidFill>
              </a:rPr>
              <a:pPr>
                <a:spcBef>
                  <a:spcPct val="0"/>
                </a:spcBef>
              </a:pPr>
              <a:t>23</a:t>
            </a:fld>
            <a:endParaRPr lang="fr-FR" altLang="fr-FR">
              <a:solidFill>
                <a:srgbClr val="000000"/>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48AACFF-FB11-4A74-998A-73BC29BC9DCB}" type="slidenum">
              <a:rPr lang="fr-FR" altLang="fr-FR">
                <a:ea typeface="ＭＳ Ｐゴシック" panose="020B0600070205080204" pitchFamily="34" charset="-128"/>
              </a:rPr>
              <a:pPr algn="r" eaLnBrk="1" hangingPunct="1">
                <a:spcBef>
                  <a:spcPct val="0"/>
                </a:spcBef>
              </a:pPr>
              <a:t>24</a:t>
            </a:fld>
            <a:endParaRPr lang="fr-FR" altLang="fr-FR">
              <a:ea typeface="ＭＳ Ｐゴシック" panose="020B0600070205080204" pitchFamily="34" charset="-128"/>
            </a:endParaRPr>
          </a:p>
        </p:txBody>
      </p:sp>
      <p:sp>
        <p:nvSpPr>
          <p:cNvPr id="44035" name="Rectangle 2"/>
          <p:cNvSpPr>
            <a:spLocks noGrp="1" noRot="1" noChangeAspect="1" noChangeArrowheads="1" noTextEdit="1"/>
          </p:cNvSpPr>
          <p:nvPr>
            <p:ph type="sldImg"/>
          </p:nvPr>
        </p:nvSpPr>
        <p:spPr>
          <a:xfrm>
            <a:off x="919163" y="744538"/>
            <a:ext cx="4962525" cy="3722687"/>
          </a:xfrm>
          <a:ln/>
        </p:spPr>
      </p:sp>
      <p:sp>
        <p:nvSpPr>
          <p:cNvPr id="44036" name="Rectangle 3"/>
          <p:cNvSpPr>
            <a:spLocks noGrp="1" noChangeArrowheads="1"/>
          </p:cNvSpPr>
          <p:nvPr>
            <p:ph type="body" idx="1"/>
          </p:nvPr>
        </p:nvSpPr>
        <p:spPr>
          <a:noFill/>
        </p:spPr>
        <p:txBody>
          <a:bodyPr lIns="91432" tIns="45716" rIns="91432" bIns="45716"/>
          <a:lstStyle/>
          <a:p>
            <a:pPr eaLnBrk="1" hangingPunct="1"/>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F309456D-ACF2-4648-B752-40D8A528EEC1}" type="slidenum">
              <a:rPr lang="fr-FR" altLang="fr-FR" smtClean="0"/>
              <a:pPr>
                <a:defRPr/>
              </a:pPr>
              <a:t>25</a:t>
            </a:fld>
            <a:endParaRPr lang="fr-FR" altLang="fr-FR"/>
          </a:p>
        </p:txBody>
      </p:sp>
    </p:spTree>
    <p:extLst>
      <p:ext uri="{BB962C8B-B14F-4D97-AF65-F5344CB8AC3E}">
        <p14:creationId xmlns:p14="http://schemas.microsoft.com/office/powerpoint/2010/main" val="3958286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F309456D-ACF2-4648-B752-40D8A528EEC1}" type="slidenum">
              <a:rPr lang="fr-FR" altLang="fr-FR" smtClean="0"/>
              <a:pPr>
                <a:defRPr/>
              </a:pPr>
              <a:t>26</a:t>
            </a:fld>
            <a:endParaRPr lang="fr-FR" altLang="fr-FR"/>
          </a:p>
        </p:txBody>
      </p:sp>
    </p:spTree>
    <p:extLst>
      <p:ext uri="{BB962C8B-B14F-4D97-AF65-F5344CB8AC3E}">
        <p14:creationId xmlns:p14="http://schemas.microsoft.com/office/powerpoint/2010/main" val="3242813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pPr marL="152400" indent="-152400" eaLnBrk="1" hangingPunct="1">
              <a:lnSpc>
                <a:spcPct val="80000"/>
              </a:lnSpc>
            </a:pPr>
            <a:endParaRPr lang="fr-CH" altLang="fr-FR" dirty="0"/>
          </a:p>
        </p:txBody>
      </p:sp>
    </p:spTree>
    <p:extLst>
      <p:ext uri="{BB962C8B-B14F-4D97-AF65-F5344CB8AC3E}">
        <p14:creationId xmlns:p14="http://schemas.microsoft.com/office/powerpoint/2010/main" val="685438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p>
        </p:txBody>
      </p:sp>
      <p:sp>
        <p:nvSpPr>
          <p:cNvPr id="5018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DD3D1A-D5C2-4ED9-8E8C-47F68F865D6B}" type="slidenum">
              <a:rPr lang="fr-FR" altLang="fr-FR" smtClean="0">
                <a:solidFill>
                  <a:srgbClr val="000000"/>
                </a:solidFill>
                <a:ea typeface="ＭＳ Ｐゴシック" panose="020B0600070205080204" pitchFamily="34" charset="-128"/>
              </a:rPr>
              <a:pPr>
                <a:spcBef>
                  <a:spcPct val="0"/>
                </a:spcBef>
              </a:pPr>
              <a:t>28</a:t>
            </a:fld>
            <a:endParaRPr lang="fr-FR" altLang="fr-FR">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52691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1363" indent="-284163" defTabSz="919163">
              <a:spcBef>
                <a:spcPct val="30000"/>
              </a:spcBef>
              <a:defRPr sz="1200">
                <a:solidFill>
                  <a:schemeClr val="tx1"/>
                </a:solidFill>
                <a:latin typeface="Arial" panose="020B0604020202020204" pitchFamily="34" charset="0"/>
              </a:defRPr>
            </a:lvl2pPr>
            <a:lvl3pPr marL="1141413" indent="-227013" defTabSz="919163">
              <a:spcBef>
                <a:spcPct val="30000"/>
              </a:spcBef>
              <a:defRPr sz="1200">
                <a:solidFill>
                  <a:schemeClr val="tx1"/>
                </a:solidFill>
                <a:latin typeface="Arial" panose="020B0604020202020204" pitchFamily="34" charset="0"/>
              </a:defRPr>
            </a:lvl3pPr>
            <a:lvl4pPr marL="1598613" indent="-227013" defTabSz="919163">
              <a:spcBef>
                <a:spcPct val="30000"/>
              </a:spcBef>
              <a:defRPr sz="1200">
                <a:solidFill>
                  <a:schemeClr val="tx1"/>
                </a:solidFill>
                <a:latin typeface="Arial" panose="020B0604020202020204" pitchFamily="34" charset="0"/>
              </a:defRPr>
            </a:lvl4pPr>
            <a:lvl5pPr marL="2055813" indent="-227013" defTabSz="919163">
              <a:spcBef>
                <a:spcPct val="30000"/>
              </a:spcBef>
              <a:defRPr sz="1200">
                <a:solidFill>
                  <a:schemeClr val="tx1"/>
                </a:solidFill>
                <a:latin typeface="Arial" panose="020B0604020202020204" pitchFamily="34" charset="0"/>
              </a:defRPr>
            </a:lvl5pPr>
            <a:lvl6pPr marL="2513013" indent="-227013" defTabSz="919163"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19163"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19163"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3A6631-C2E1-4B9E-92FD-0C7B5776F866}" type="slidenum">
              <a:rPr lang="fr-FR" altLang="fr-FR" smtClean="0">
                <a:solidFill>
                  <a:srgbClr val="000000"/>
                </a:solidFill>
              </a:rPr>
              <a:pPr>
                <a:spcBef>
                  <a:spcPct val="0"/>
                </a:spcBef>
              </a:pPr>
              <a:t>29</a:t>
            </a:fld>
            <a:endParaRPr lang="fr-FR" altLang="fr-FR">
              <a:solidFill>
                <a:srgbClr val="000000"/>
              </a:solidFill>
            </a:endParaRPr>
          </a:p>
        </p:txBody>
      </p:sp>
      <p:sp>
        <p:nvSpPr>
          <p:cNvPr id="542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H" dirty="0">
                <a:ea typeface="ＭＳ Ｐゴシック" charset="-128"/>
              </a:rPr>
              <a:t> </a:t>
            </a:r>
            <a:endParaRPr lang="fr-FR" altLang="fr-FR" sz="1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1363" indent="-284163" defTabSz="919163">
              <a:spcBef>
                <a:spcPct val="30000"/>
              </a:spcBef>
              <a:defRPr sz="1200">
                <a:solidFill>
                  <a:schemeClr val="tx1"/>
                </a:solidFill>
                <a:latin typeface="Arial" panose="020B0604020202020204" pitchFamily="34" charset="0"/>
              </a:defRPr>
            </a:lvl2pPr>
            <a:lvl3pPr marL="1141413" indent="-227013" defTabSz="919163">
              <a:spcBef>
                <a:spcPct val="30000"/>
              </a:spcBef>
              <a:defRPr sz="1200">
                <a:solidFill>
                  <a:schemeClr val="tx1"/>
                </a:solidFill>
                <a:latin typeface="Arial" panose="020B0604020202020204" pitchFamily="34" charset="0"/>
              </a:defRPr>
            </a:lvl3pPr>
            <a:lvl4pPr marL="1598613" indent="-227013" defTabSz="919163">
              <a:spcBef>
                <a:spcPct val="30000"/>
              </a:spcBef>
              <a:defRPr sz="1200">
                <a:solidFill>
                  <a:schemeClr val="tx1"/>
                </a:solidFill>
                <a:latin typeface="Arial" panose="020B0604020202020204" pitchFamily="34" charset="0"/>
              </a:defRPr>
            </a:lvl4pPr>
            <a:lvl5pPr marL="2055813" indent="-227013" defTabSz="919163">
              <a:spcBef>
                <a:spcPct val="30000"/>
              </a:spcBef>
              <a:defRPr sz="1200">
                <a:solidFill>
                  <a:schemeClr val="tx1"/>
                </a:solidFill>
                <a:latin typeface="Arial" panose="020B0604020202020204" pitchFamily="34" charset="0"/>
              </a:defRPr>
            </a:lvl5pPr>
            <a:lvl6pPr marL="2513013" indent="-227013" defTabSz="919163"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19163"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19163"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B9B091-5566-421D-8128-BBE63D9353DF}" type="slidenum">
              <a:rPr lang="fr-FR" altLang="fr-FR" smtClean="0">
                <a:solidFill>
                  <a:srgbClr val="000000"/>
                </a:solidFill>
              </a:rPr>
              <a:pPr>
                <a:spcBef>
                  <a:spcPct val="0"/>
                </a:spcBef>
              </a:pPr>
              <a:t>30</a:t>
            </a:fld>
            <a:endParaRPr lang="fr-FR" altLang="fr-FR">
              <a:solidFill>
                <a:srgbClr val="000000"/>
              </a:solidFill>
            </a:endParaRPr>
          </a:p>
        </p:txBody>
      </p:sp>
      <p:sp>
        <p:nvSpPr>
          <p:cNvPr id="48131" name="Rectangle 2"/>
          <p:cNvSpPr>
            <a:spLocks noGrp="1" noRot="1" noChangeAspect="1" noChangeArrowheads="1" noTextEdit="1"/>
          </p:cNvSpPr>
          <p:nvPr>
            <p:ph type="sldImg"/>
          </p:nvPr>
        </p:nvSpPr>
        <p:spPr>
          <a:xfrm>
            <a:off x="917575" y="742950"/>
            <a:ext cx="4964113" cy="3724275"/>
          </a:xfrm>
          <a:ln/>
        </p:spPr>
      </p:sp>
      <p:sp>
        <p:nvSpPr>
          <p:cNvPr id="614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FR" altLang="fr-FR" b="1" dirty="0">
                <a:latin typeface="Arial" panose="020B0604020202020204" pitchFamily="34" charset="0"/>
                <a:ea typeface="ＭＳ Ｐゴシック" panose="020B0600070205080204" pitchFamily="34" charset="-128"/>
              </a:rPr>
              <a:t>Faire mention du lexique distribué qui contient les définitions.</a:t>
            </a:r>
          </a:p>
          <a:p>
            <a:pPr>
              <a:defRPr/>
            </a:pPr>
            <a:endParaRPr lang="fr-FR" altLang="fr-FR" dirty="0">
              <a:latin typeface="Arial" panose="020B0604020202020204" pitchFamily="34" charset="0"/>
              <a:ea typeface="ＭＳ Ｐゴシック" panose="020B0600070205080204" pitchFamily="34" charset="-128"/>
            </a:endParaRPr>
          </a:p>
          <a:p>
            <a:pPr>
              <a:defRPr/>
            </a:pPr>
            <a:r>
              <a:rPr lang="fr-FR" altLang="fr-FR" b="1" dirty="0">
                <a:latin typeface="Arial" panose="020B0604020202020204" pitchFamily="34" charset="0"/>
                <a:ea typeface="ＭＳ Ｐゴシック" panose="020B0600070205080204" pitchFamily="34" charset="-128"/>
              </a:rPr>
              <a:t>Est "</a:t>
            </a:r>
            <a:r>
              <a:rPr lang="fr-FR" altLang="fr-FR" b="1" i="1" dirty="0">
                <a:latin typeface="Arial" panose="020B0604020202020204" pitchFamily="34" charset="0"/>
                <a:ea typeface="ＭＳ Ｐゴシック" panose="020B0600070205080204" pitchFamily="34" charset="-128"/>
              </a:rPr>
              <a:t>constitutif d'un harcèlement psychologique tout enchaînement de propos ou d'agissements hostiles, répétés fréquemment pendant une période assez longue, par lesquels une ou plusieurs personnes tendent à déstabiliser, isoler, à marginaliser, voire à exclure une ou plusieurs personnes de leur lieu de travail</a:t>
            </a:r>
            <a:r>
              <a:rPr lang="fr-FR" altLang="fr-FR" b="1" dirty="0">
                <a:latin typeface="Arial" panose="020B0604020202020204" pitchFamily="34" charset="0"/>
                <a:ea typeface="ＭＳ Ｐゴシック" panose="020B0600070205080204" pitchFamily="34" charset="-128"/>
              </a:rPr>
              <a:t>".</a:t>
            </a:r>
            <a:r>
              <a:rPr lang="fr-FR" altLang="fr-FR" dirty="0">
                <a:latin typeface="Arial" panose="020B0604020202020204" pitchFamily="34" charset="0"/>
                <a:ea typeface="ＭＳ Ｐゴシック" panose="020B0600070205080204" pitchFamily="34" charset="-128"/>
              </a:rPr>
              <a:t> </a:t>
            </a:r>
          </a:p>
          <a:p>
            <a:pPr>
              <a:defRPr/>
            </a:pPr>
            <a:r>
              <a:rPr lang="fr-CH" altLang="fr-FR" dirty="0">
                <a:latin typeface="Arial" panose="020B0604020202020204" pitchFamily="34" charset="0"/>
                <a:ea typeface="ＭＳ Ｐゴシック" panose="020B0600070205080204" pitchFamily="34" charset="-128"/>
              </a:rPr>
              <a:t>Le harcèlement psychologique est une atteinte aigue à la personnalité. Il faut souligner que il s'agit d'un mécanisme peu visible, souvent les collègues ne se rendent pas compte de ce qui est en train de se passer. c'est une accumulation des petits actes que pris isolement sont anodins mais dont le cumul est destructeur et déstabilisant. Pour la victime du harcèlement il devient très difficile rester adéquate (fuite ou combat)</a:t>
            </a:r>
          </a:p>
          <a:p>
            <a:pPr>
              <a:defRPr/>
            </a:pPr>
            <a:endParaRPr lang="fr-CH" altLang="fr-FR" dirty="0">
              <a:latin typeface="Arial" panose="020B0604020202020204" pitchFamily="34" charset="0"/>
              <a:ea typeface="ＭＳ Ｐゴシック" panose="020B0600070205080204" pitchFamily="34" charset="-128"/>
            </a:endParaRPr>
          </a:p>
          <a:p>
            <a:pPr>
              <a:defRPr/>
            </a:pPr>
            <a:r>
              <a:rPr lang="fr-CH" altLang="fr-FR" dirty="0">
                <a:latin typeface="Arial" panose="020B0604020202020204" pitchFamily="34" charset="0"/>
                <a:ea typeface="ＭＳ Ｐゴシック" panose="020B0600070205080204" pitchFamily="34" charset="-128"/>
              </a:rPr>
              <a:t>Il est indispensable de procéder à une analyse de cas en cas, en fonction de toutes les </a:t>
            </a:r>
            <a:r>
              <a:rPr lang="fr-CH" altLang="fr-FR" b="1" dirty="0">
                <a:latin typeface="Arial" panose="020B0604020202020204" pitchFamily="34" charset="0"/>
                <a:ea typeface="ＭＳ Ｐゴシック" panose="020B0600070205080204" pitchFamily="34" charset="-128"/>
              </a:rPr>
              <a:t>circonstances de la situation particulière</a:t>
            </a:r>
            <a:r>
              <a:rPr lang="fr-CH" altLang="fr-FR" dirty="0">
                <a:latin typeface="Arial" panose="020B0604020202020204" pitchFamily="34" charset="0"/>
                <a:ea typeface="ＭＳ Ｐゴシック" panose="020B0600070205080204" pitchFamily="34" charset="-128"/>
              </a:rPr>
              <a:t> pour pouvoir établir ou non un HP. Ce qu'il faut retenir:</a:t>
            </a:r>
          </a:p>
          <a:p>
            <a:pPr>
              <a:defRPr/>
            </a:pPr>
            <a:endParaRPr lang="fr-CH" altLang="fr-FR" dirty="0">
              <a:latin typeface="Arial" panose="020B0604020202020204" pitchFamily="34" charset="0"/>
              <a:ea typeface="ＭＳ Ｐゴシック" panose="020B0600070205080204" pitchFamily="34" charset="-128"/>
            </a:endParaRPr>
          </a:p>
          <a:p>
            <a:pPr marL="457200" indent="-457200" algn="just">
              <a:spcAft>
                <a:spcPct val="10000"/>
              </a:spcAft>
              <a:buSzPct val="90000"/>
              <a:buFont typeface="+mj-lt"/>
              <a:buAutoNum type="arabicPeriod"/>
              <a:defRPr/>
            </a:pPr>
            <a:r>
              <a:rPr lang="fr-CH" altLang="fr-FR" dirty="0"/>
              <a:t>Des propos ou </a:t>
            </a:r>
            <a:r>
              <a:rPr lang="fr-CH" altLang="fr-FR" sz="900" dirty="0"/>
              <a:t>agissements</a:t>
            </a:r>
            <a:r>
              <a:rPr lang="fr-CH" altLang="fr-FR" sz="900" dirty="0">
                <a:solidFill>
                  <a:srgbClr val="945200"/>
                </a:solidFill>
              </a:rPr>
              <a:t> </a:t>
            </a:r>
            <a:r>
              <a:rPr lang="fr-CH" altLang="fr-FR" sz="900" dirty="0">
                <a:solidFill>
                  <a:schemeClr val="accent2"/>
                </a:solidFill>
              </a:rPr>
              <a:t>hostiles répétés</a:t>
            </a:r>
            <a:r>
              <a:rPr lang="fr-CH" altLang="fr-FR" sz="900" dirty="0"/>
              <a:t>: </a:t>
            </a:r>
            <a:r>
              <a:rPr lang="fr-CH" altLang="fr-FR" dirty="0"/>
              <a:t>pour savoir ce qui est considéré comme hostile, on pourra se demander ce qu'une "personne ordinaire" placée dans la même situation ressentirait</a:t>
            </a:r>
          </a:p>
          <a:p>
            <a:pPr marL="457200" indent="-457200" algn="just">
              <a:spcAft>
                <a:spcPct val="10000"/>
              </a:spcAft>
              <a:buSzPct val="90000"/>
              <a:buFont typeface="+mj-lt"/>
              <a:buAutoNum type="arabicPeriod"/>
              <a:defRPr/>
            </a:pPr>
            <a:r>
              <a:rPr lang="fr-CH" altLang="fr-FR" dirty="0"/>
              <a:t>Pendant </a:t>
            </a:r>
            <a:r>
              <a:rPr lang="fr-CH" altLang="fr-FR" dirty="0">
                <a:solidFill>
                  <a:schemeClr val="accent2"/>
                </a:solidFill>
              </a:rPr>
              <a:t>une </a:t>
            </a:r>
            <a:r>
              <a:rPr lang="fr-CH" altLang="fr-FR" sz="900" dirty="0">
                <a:solidFill>
                  <a:schemeClr val="accent2"/>
                </a:solidFill>
              </a:rPr>
              <a:t>période assez longue:</a:t>
            </a:r>
            <a:r>
              <a:rPr lang="fr-CH" altLang="fr-FR" dirty="0">
                <a:solidFill>
                  <a:srgbClr val="945200"/>
                </a:solidFill>
              </a:rPr>
              <a:t> </a:t>
            </a:r>
            <a:r>
              <a:rPr lang="fr-CH" altLang="fr-FR" dirty="0"/>
              <a:t>il n'y a pas de durée minimale définie, cet élément s'évalue en fonction de tous les éléments de la situation</a:t>
            </a:r>
          </a:p>
          <a:p>
            <a:pPr marL="457200" indent="-457200" algn="just">
              <a:spcAft>
                <a:spcPct val="10000"/>
              </a:spcAft>
              <a:buSzPct val="90000"/>
              <a:buFont typeface="+mj-lt"/>
              <a:buAutoNum type="arabicPeriod"/>
              <a:defRPr/>
            </a:pPr>
            <a:r>
              <a:rPr lang="fr-CH" altLang="fr-FR" dirty="0"/>
              <a:t>Tendant à </a:t>
            </a:r>
            <a:r>
              <a:rPr lang="fr-CH" altLang="fr-FR" dirty="0">
                <a:solidFill>
                  <a:srgbClr val="333399"/>
                </a:solidFill>
              </a:rPr>
              <a:t>déstabiliser</a:t>
            </a:r>
            <a:r>
              <a:rPr lang="fr-CH" altLang="fr-FR" dirty="0"/>
              <a:t>, </a:t>
            </a:r>
            <a:r>
              <a:rPr lang="fr-CH" altLang="fr-FR" dirty="0">
                <a:solidFill>
                  <a:schemeClr val="accent2"/>
                </a:solidFill>
              </a:rPr>
              <a:t>isoler</a:t>
            </a:r>
            <a:r>
              <a:rPr lang="fr-CH" altLang="fr-FR" dirty="0">
                <a:solidFill>
                  <a:srgbClr val="FF2600"/>
                </a:solidFill>
              </a:rPr>
              <a:t> </a:t>
            </a:r>
            <a:r>
              <a:rPr lang="fr-CH" altLang="fr-FR" dirty="0"/>
              <a:t>ou </a:t>
            </a:r>
            <a:r>
              <a:rPr lang="fr-CH" altLang="fr-FR" dirty="0">
                <a:solidFill>
                  <a:srgbClr val="333399"/>
                </a:solidFill>
              </a:rPr>
              <a:t>exclure</a:t>
            </a:r>
            <a:r>
              <a:rPr lang="fr-CH" altLang="fr-FR" dirty="0"/>
              <a:t> du lieu de travail: la volonté de l’</a:t>
            </a:r>
            <a:r>
              <a:rPr lang="fr-CH" altLang="fr-FR" dirty="0" err="1"/>
              <a:t>auteur-e</a:t>
            </a:r>
            <a:r>
              <a:rPr lang="fr-CH" altLang="fr-FR" dirty="0"/>
              <a:t> n’est pas le seul facteur à prendre en compte, il faut également considérer l’effet sur la personne visée</a:t>
            </a:r>
          </a:p>
          <a:p>
            <a:pPr>
              <a:defRPr/>
            </a:pPr>
            <a:endParaRPr lang="fr-CH" altLang="fr-FR" dirty="0">
              <a:latin typeface="Arial" panose="020B0604020202020204" pitchFamily="34" charset="0"/>
              <a:ea typeface="ＭＳ Ｐゴシック" panose="020B0600070205080204" pitchFamily="34" charset="-128"/>
            </a:endParaRPr>
          </a:p>
          <a:p>
            <a:pPr>
              <a:defRPr/>
            </a:pPr>
            <a:endParaRPr lang="fr-CH" altLang="fr-FR"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1363" indent="-284163" defTabSz="919163">
              <a:spcBef>
                <a:spcPct val="30000"/>
              </a:spcBef>
              <a:defRPr sz="1200">
                <a:solidFill>
                  <a:schemeClr val="tx1"/>
                </a:solidFill>
                <a:latin typeface="Arial" panose="020B0604020202020204" pitchFamily="34" charset="0"/>
              </a:defRPr>
            </a:lvl2pPr>
            <a:lvl3pPr marL="1141413" indent="-227013" defTabSz="919163">
              <a:spcBef>
                <a:spcPct val="30000"/>
              </a:spcBef>
              <a:defRPr sz="1200">
                <a:solidFill>
                  <a:schemeClr val="tx1"/>
                </a:solidFill>
                <a:latin typeface="Arial" panose="020B0604020202020204" pitchFamily="34" charset="0"/>
              </a:defRPr>
            </a:lvl3pPr>
            <a:lvl4pPr marL="1598613" indent="-227013" defTabSz="919163">
              <a:spcBef>
                <a:spcPct val="30000"/>
              </a:spcBef>
              <a:defRPr sz="1200">
                <a:solidFill>
                  <a:schemeClr val="tx1"/>
                </a:solidFill>
                <a:latin typeface="Arial" panose="020B0604020202020204" pitchFamily="34" charset="0"/>
              </a:defRPr>
            </a:lvl4pPr>
            <a:lvl5pPr marL="2055813" indent="-227013" defTabSz="919163">
              <a:spcBef>
                <a:spcPct val="30000"/>
              </a:spcBef>
              <a:defRPr sz="1200">
                <a:solidFill>
                  <a:schemeClr val="tx1"/>
                </a:solidFill>
                <a:latin typeface="Arial" panose="020B0604020202020204" pitchFamily="34" charset="0"/>
              </a:defRPr>
            </a:lvl5pPr>
            <a:lvl6pPr marL="2513013" indent="-227013" defTabSz="919163"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19163"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19163"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20A1BB-355B-449C-98CB-47149FB7BA0C}" type="slidenum">
              <a:rPr lang="fr-FR" altLang="fr-FR" smtClean="0">
                <a:solidFill>
                  <a:srgbClr val="000000"/>
                </a:solidFill>
              </a:rPr>
              <a:pPr>
                <a:spcBef>
                  <a:spcPct val="0"/>
                </a:spcBef>
              </a:pPr>
              <a:t>31</a:t>
            </a:fld>
            <a:endParaRPr lang="fr-FR" altLang="fr-FR">
              <a:solidFill>
                <a:srgbClr val="000000"/>
              </a:solidFill>
            </a:endParaRPr>
          </a:p>
        </p:txBody>
      </p:sp>
      <p:sp>
        <p:nvSpPr>
          <p:cNvPr id="50179" name="Rectangle 2"/>
          <p:cNvSpPr>
            <a:spLocks noGrp="1" noRot="1" noChangeAspect="1" noChangeArrowheads="1" noTextEdit="1"/>
          </p:cNvSpPr>
          <p:nvPr>
            <p:ph type="sldImg"/>
          </p:nvPr>
        </p:nvSpPr>
        <p:spPr>
          <a:xfrm>
            <a:off x="917575" y="742950"/>
            <a:ext cx="4964113" cy="3724275"/>
          </a:xfrm>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ea typeface="ＭＳ Ｐゴシック" panose="020B0600070205080204" pitchFamily="34" charset="-128"/>
              </a:rPr>
              <a:t>Commentaires:</a:t>
            </a:r>
          </a:p>
          <a:p>
            <a:endParaRPr lang="fr-FR" altLang="fr-FR">
              <a:latin typeface="Arial" panose="020B0604020202020204" pitchFamily="34" charset="0"/>
              <a:ea typeface="ＭＳ Ｐゴシック" panose="020B0600070205080204" pitchFamily="34" charset="-128"/>
            </a:endParaRPr>
          </a:p>
          <a:p>
            <a:r>
              <a:rPr lang="fr-CH" altLang="fr-FR">
                <a:latin typeface="Arial" panose="020B0604020202020204" pitchFamily="34" charset="0"/>
                <a:ea typeface="ＭＳ Ｐゴシック" panose="020B0600070205080204" pitchFamily="34" charset="-128"/>
              </a:rPr>
              <a:t>Tout </a:t>
            </a:r>
            <a:r>
              <a:rPr lang="fr-CH" altLang="fr-FR">
                <a:solidFill>
                  <a:schemeClr val="hlink"/>
                </a:solidFill>
                <a:latin typeface="Arial" panose="020B0604020202020204" pitchFamily="34" charset="0"/>
                <a:ea typeface="ＭＳ Ｐゴシック" panose="020B0600070205080204" pitchFamily="34" charset="-128"/>
              </a:rPr>
              <a:t>conflit, réprimande ou toute souffrance au travail</a:t>
            </a:r>
            <a:r>
              <a:rPr lang="fr-CH" altLang="fr-FR">
                <a:latin typeface="Arial" panose="020B0604020202020204" pitchFamily="34" charset="0"/>
                <a:ea typeface="ＭＳ Ｐゴシック" panose="020B0600070205080204" pitchFamily="34" charset="-128"/>
              </a:rPr>
              <a:t> ne constitue pas du harcèlement. </a:t>
            </a:r>
          </a:p>
          <a:p>
            <a:r>
              <a:rPr lang="fr-CH" altLang="fr-FR">
                <a:latin typeface="Arial" panose="020B0604020202020204" pitchFamily="34" charset="0"/>
                <a:ea typeface="ＭＳ Ｐゴシック" panose="020B0600070205080204" pitchFamily="34" charset="-128"/>
              </a:rPr>
              <a:t>Une </a:t>
            </a:r>
            <a:r>
              <a:rPr lang="fr-CH" altLang="fr-FR">
                <a:solidFill>
                  <a:srgbClr val="009999"/>
                </a:solidFill>
                <a:latin typeface="Arial" panose="020B0604020202020204" pitchFamily="34" charset="0"/>
                <a:ea typeface="ＭＳ Ｐゴシック" panose="020B0600070205080204" pitchFamily="34" charset="-128"/>
              </a:rPr>
              <a:t>intervention précoce</a:t>
            </a:r>
            <a:r>
              <a:rPr lang="fr-CH" altLang="fr-FR">
                <a:latin typeface="Arial" panose="020B0604020202020204" pitchFamily="34" charset="0"/>
                <a:ea typeface="ＭＳ Ｐゴシック" panose="020B0600070205080204" pitchFamily="34" charset="-128"/>
              </a:rPr>
              <a:t> peut éviter qu'un conflit dégénère en atteinte à la personnalité; en effet, un conflit mal géré peut dégénérer en harcèlement.</a:t>
            </a:r>
            <a:endParaRPr lang="fr-FR" altLang="fr-FR">
              <a:solidFill>
                <a:schemeClr val="hlink"/>
              </a:solidFill>
              <a:latin typeface="Arial" panose="020B0604020202020204" pitchFamily="34" charset="0"/>
              <a:ea typeface="ＭＳ Ｐゴシック" panose="020B0600070205080204" pitchFamily="34" charset="-128"/>
            </a:endParaRPr>
          </a:p>
          <a:p>
            <a:endParaRPr lang="fr-FR" altLang="fr-FR">
              <a:latin typeface="Arial" panose="020B0604020202020204" pitchFamily="34" charset="0"/>
              <a:ea typeface="ＭＳ Ｐゴシック" panose="020B0600070205080204" pitchFamily="34" charset="-128"/>
            </a:endParaRPr>
          </a:p>
          <a:p>
            <a:r>
              <a:rPr lang="fr-FR" altLang="fr-FR">
                <a:latin typeface="Arial" panose="020B0604020202020204" pitchFamily="34" charset="0"/>
                <a:ea typeface="ＭＳ Ｐゴシック" panose="020B0600070205080204" pitchFamily="34" charset="-128"/>
              </a:rPr>
              <a:t>Il n'y a pas HP :</a:t>
            </a:r>
          </a:p>
          <a:p>
            <a:r>
              <a:rPr lang="fr-FR" altLang="fr-FR">
                <a:latin typeface="Arial" panose="020B0604020202020204" pitchFamily="34" charset="0"/>
                <a:ea typeface="ＭＳ Ｐゴシック" panose="020B0600070205080204" pitchFamily="34" charset="-128"/>
              </a:rPr>
              <a:t>1) quand il s'agit d'un conflit</a:t>
            </a:r>
          </a:p>
          <a:p>
            <a:r>
              <a:rPr lang="fr-FR" altLang="fr-FR">
                <a:latin typeface="Arial" panose="020B0604020202020204" pitchFamily="34" charset="0"/>
                <a:ea typeface="ＭＳ Ｐゴシック" panose="020B0600070205080204" pitchFamily="34" charset="-128"/>
              </a:rPr>
              <a:t>2) d'une mauvaise ambiance générale ou d'un mauvais management imposé à plusieurs/tous les collaborateurs</a:t>
            </a:r>
          </a:p>
          <a:p>
            <a:r>
              <a:rPr lang="fr-FR" altLang="fr-FR">
                <a:latin typeface="Arial" panose="020B0604020202020204" pitchFamily="34" charset="0"/>
                <a:ea typeface="ＭＳ Ｐゴシック" panose="020B0600070205080204" pitchFamily="34" charset="-128"/>
              </a:rPr>
              <a:t>3) si le collaborateurs est rappelé – x fois et même sous la menace de sanction – à ses obligations (reproches objectivement justifiables)</a:t>
            </a:r>
          </a:p>
          <a:p>
            <a:r>
              <a:rPr lang="fr-FR" altLang="fr-FR">
                <a:latin typeface="Arial" panose="020B0604020202020204" pitchFamily="34" charset="0"/>
                <a:ea typeface="ＭＳ Ｐゴシック" panose="020B0600070205080204" pitchFamily="34" charset="-128"/>
              </a:rPr>
              <a:t>4) supérieur hiérarchique ne satisfait pas pleinement à ses devoirs (pas de chef idéal)</a:t>
            </a:r>
          </a:p>
          <a:p>
            <a:endParaRPr lang="fr-CH" altLang="fr-FR">
              <a:latin typeface="Arial" panose="020B0604020202020204" pitchFamily="34" charset="0"/>
              <a:ea typeface="ＭＳ Ｐゴシック" panose="020B0600070205080204" pitchFamily="34" charset="-128"/>
            </a:endParaRPr>
          </a:p>
          <a:p>
            <a:r>
              <a:rPr lang="fr-CH" altLang="fr-FR">
                <a:latin typeface="Arial" panose="020B0604020202020204" pitchFamily="34" charset="0"/>
                <a:ea typeface="ＭＳ Ｐゴシック" panose="020B0600070205080204" pitchFamily="34" charset="-128"/>
              </a:rPr>
              <a:t>D'ailleurs </a:t>
            </a:r>
            <a:r>
              <a:rPr lang="fr-FR" altLang="fr-FR">
                <a:latin typeface="Arial" panose="020B0604020202020204" pitchFamily="34" charset="0"/>
                <a:ea typeface="ＭＳ Ｐゴシック" panose="020B0600070205080204" pitchFamily="34" charset="-128"/>
              </a:rPr>
              <a:t>De jurisprudence constante, "</a:t>
            </a:r>
            <a:r>
              <a:rPr lang="fr-FR" altLang="fr-FR" i="1">
                <a:latin typeface="Arial" panose="020B0604020202020204" pitchFamily="34" charset="0"/>
                <a:ea typeface="ＭＳ Ｐゴシック" panose="020B0600070205080204" pitchFamily="34" charset="-128"/>
              </a:rPr>
              <a:t>Le harcèlement psychologique, appelé aussi mobbing, se définit comme un enchaînement de propos et/ou d'agissements hostiles, répétés fréquemment pendant une période assez longue, par lesquels un ou plusieurs individus cherchent à isoler, à marginaliser, voire à exclure une personne sur son lieu de travail (arrêt 4A_245/2009 du 6 avril 2010 consid. 4.2; arrêt 2P.39/2004 du 13 juillet 2004 consid. 4.1; 2P.207/2002 du 20 juin 2003 consid. 4.2 et les références citées). La victime est souvent placée dans une situation où chaque acte pris individuellement, auquel un témoin a pu assister, peut éventuellement être considéré comme supportable alors que l'ensemble des agissements constitue une déstabilisation de la personnalité, poussée jusqu'à l'élimination professionnelle de la personne visée (arrêt 1P.509/2001 du 16 octobre 2001 consid. 2b et les références citées). </a:t>
            </a:r>
            <a:r>
              <a:rPr lang="fr-FR" altLang="fr-FR" b="1" i="1">
                <a:latin typeface="Arial" panose="020B0604020202020204" pitchFamily="34" charset="0"/>
                <a:ea typeface="ＭＳ Ｐゴシック" panose="020B0600070205080204" pitchFamily="34" charset="-128"/>
              </a:rPr>
              <a:t>Il n'y a toutefois pas harcèlement psychologique du seul fait qu'un conflit existe dans les relations professionnelles, ni d'une mauvaise ambiance de travail, ni du fait qu'un membre du personnel serait invité - même de façon pressante, répétée, au besoin sous la menace de sanctions disciplinaires ou d'une procédure de licenciement - à se conformer à ses obligations résultant du rapport de travail, ou encore du fait qu'un supérieur hiérarchique n'aurait pas satisfait pleinement et toujours aux devoirs qui lui incombent à l'égard de ses collaboratrices et collaborateurs.</a:t>
            </a:r>
            <a:r>
              <a:rPr lang="fr-FR" altLang="fr-FR" i="1">
                <a:latin typeface="Arial" panose="020B0604020202020204" pitchFamily="34" charset="0"/>
                <a:ea typeface="ＭＳ Ｐゴシック" panose="020B0600070205080204" pitchFamily="34" charset="-128"/>
              </a:rPr>
              <a:t> Il résulte des particularités du mobbing que ce dernier est généralement difficile à prouver, si bien qu'il faut savoir admettre son existence sur la base d'un faisceau d'indices convergents, mais aussi garder à l'esprit qu'il peut n'être qu'imaginaire, sinon même être allégué abusivement pour tenter de se protéger contre des remarques et mesures pourtant justifiées (arrêt 4A_245/2009 du 6 avril 2010 consid. 4.2; arrêt 2P.39/2004 du 13 juillet 2004 consid. 4.1; 2P.207/2002 du 20 juin 2003 consid. 4.2 et les références citées)"</a:t>
            </a:r>
            <a:r>
              <a:rPr lang="fr-FR" altLang="fr-FR">
                <a:latin typeface="Arial" panose="020B0604020202020204" pitchFamily="34" charset="0"/>
                <a:ea typeface="ＭＳ Ｐゴシック" panose="020B0600070205080204" pitchFamily="34" charset="-128"/>
              </a:rPr>
              <a:t> (</a:t>
            </a:r>
            <a:r>
              <a:rPr lang="fr-FR" altLang="fr-FR" b="1">
                <a:latin typeface="Arial" panose="020B0604020202020204" pitchFamily="34" charset="0"/>
                <a:ea typeface="ＭＳ Ｐゴシック" panose="020B0600070205080204" pitchFamily="34" charset="-128"/>
              </a:rPr>
              <a:t>Arrêt 4A_32/2010 du 17 mai 2010</a:t>
            </a:r>
            <a:r>
              <a:rPr lang="fr-FR" altLang="fr-FR">
                <a:latin typeface="Arial" panose="020B0604020202020204" pitchFamily="34" charset="0"/>
                <a:ea typeface="ＭＳ Ｐゴシック" panose="020B0600070205080204" pitchFamily="34" charset="-128"/>
              </a:rPr>
              <a:t>, consid 3.2 = arrêt n° 34; ndlr: il s'agit du dernier arrêt en français rendu en la matière, à ma connaissance). </a:t>
            </a:r>
            <a:endParaRPr lang="fr-CH" altLang="fr-FR">
              <a:latin typeface="Arial" panose="020B0604020202020204" pitchFamily="34" charset="0"/>
              <a:ea typeface="ＭＳ Ｐゴシック" panose="020B0600070205080204" pitchFamily="34" charset="-128"/>
            </a:endParaRPr>
          </a:p>
          <a:p>
            <a:endParaRPr lang="fr-FR" altLang="fr-FR">
              <a:latin typeface="Arial" panose="020B0604020202020204" pitchFamily="34" charset="0"/>
              <a:ea typeface="ＭＳ Ｐゴシック" panose="020B0600070205080204" pitchFamily="34" charset="-128"/>
            </a:endParaRPr>
          </a:p>
          <a:p>
            <a:endParaRPr lang="fr-FR" altLang="fr-FR">
              <a:latin typeface="Arial" panose="020B0604020202020204" pitchFamily="34" charset="0"/>
              <a:ea typeface="ＭＳ Ｐゴシック" panose="020B0600070205080204" pitchFamily="34" charset="-128"/>
            </a:endParaRPr>
          </a:p>
          <a:p>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pPr marL="152400" indent="-152400" eaLnBrk="1" hangingPunct="1">
              <a:lnSpc>
                <a:spcPct val="80000"/>
              </a:lnSpc>
            </a:pPr>
            <a:endParaRPr lang="fr-CH" alt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6A2CC7-3B65-4F38-BBD4-39864B2618DF}" type="slidenum">
              <a:rPr lang="fr-FR" altLang="fr-FR" smtClean="0">
                <a:ea typeface="ＭＳ Ｐゴシック" panose="020B0600070205080204" pitchFamily="34" charset="-128"/>
              </a:rPr>
              <a:pPr>
                <a:spcBef>
                  <a:spcPct val="0"/>
                </a:spcBef>
              </a:pPr>
              <a:t>32</a:t>
            </a:fld>
            <a:endParaRPr lang="fr-FR" altLang="fr-FR">
              <a:ea typeface="ＭＳ Ｐゴシック" panose="020B0600070205080204" pitchFamily="34"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fr-FR" altLang="fr-FR">
                <a:ea typeface="ＭＳ Ｐゴシック" panose="020B0600070205080204" pitchFamily="34" charset="-128"/>
              </a:rPr>
              <a:t/>
            </a:r>
            <a:br>
              <a:rPr lang="fr-FR" altLang="fr-FR">
                <a:ea typeface="ＭＳ Ｐゴシック" panose="020B0600070205080204" pitchFamily="34" charset="-128"/>
              </a:rPr>
            </a:br>
            <a:endParaRPr lang="fr-FR" altLang="fr-FR">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614A89-856F-4162-BBD0-501E72B2DE6F}" type="slidenum">
              <a:rPr lang="fr-FR" altLang="fr-FR" sz="1300" smtClean="0"/>
              <a:pPr>
                <a:spcBef>
                  <a:spcPct val="0"/>
                </a:spcBef>
              </a:pPr>
              <a:t>33</a:t>
            </a:fld>
            <a:endParaRPr lang="fr-FR" altLang="fr-FR"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fr-FR" alt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p:spPr>
        <p:txBody>
          <a:bodyPr/>
          <a:lstStyle/>
          <a:p>
            <a:endParaRPr lang="fr-CH" altLang="fr-FR" dirty="0"/>
          </a:p>
        </p:txBody>
      </p:sp>
      <p:sp>
        <p:nvSpPr>
          <p:cNvPr id="26628" name="Espace réservé du numéro de diapositive 3"/>
          <p:cNvSpPr>
            <a:spLocks noGrp="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106233-664D-412B-B76E-44FEF0525426}" type="slidenum">
              <a:rPr lang="fr-CH" altLang="fr-FR" sz="1300" smtClean="0"/>
              <a:pPr>
                <a:spcBef>
                  <a:spcPct val="0"/>
                </a:spcBef>
              </a:pPr>
              <a:t>34</a:t>
            </a:fld>
            <a:endParaRPr lang="fr-CH" altLang="fr-FR" sz="1300"/>
          </a:p>
        </p:txBody>
      </p:sp>
    </p:spTree>
    <p:extLst>
      <p:ext uri="{BB962C8B-B14F-4D97-AF65-F5344CB8AC3E}">
        <p14:creationId xmlns:p14="http://schemas.microsoft.com/office/powerpoint/2010/main" val="2047563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p:spPr>
        <p:txBody>
          <a:bodyPr/>
          <a:lstStyle/>
          <a:p>
            <a:endParaRPr lang="fr-CH" altLang="fr-FR" dirty="0"/>
          </a:p>
        </p:txBody>
      </p:sp>
      <p:sp>
        <p:nvSpPr>
          <p:cNvPr id="30724" name="Espace réservé du numéro de diapositive 3"/>
          <p:cNvSpPr>
            <a:spLocks noGrp="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03ABA8-4C90-4372-803C-DA1DE4F345A1}" type="slidenum">
              <a:rPr lang="fr-CH" altLang="fr-FR" sz="1300" smtClean="0"/>
              <a:pPr>
                <a:spcBef>
                  <a:spcPct val="0"/>
                </a:spcBef>
              </a:pPr>
              <a:t>35</a:t>
            </a:fld>
            <a:endParaRPr lang="fr-CH" altLang="fr-FR" sz="1300"/>
          </a:p>
        </p:txBody>
      </p:sp>
    </p:spTree>
    <p:extLst>
      <p:ext uri="{BB962C8B-B14F-4D97-AF65-F5344CB8AC3E}">
        <p14:creationId xmlns:p14="http://schemas.microsoft.com/office/powerpoint/2010/main" val="343569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B45487-C8EE-411B-8288-13C963AB6AB7}" type="slidenum">
              <a:rPr lang="fr-FR" altLang="fr-FR" sz="1300" smtClean="0"/>
              <a:pPr>
                <a:spcBef>
                  <a:spcPct val="0"/>
                </a:spcBef>
              </a:pPr>
              <a:t>4</a:t>
            </a:fld>
            <a:endParaRPr lang="fr-FR" altLang="fr-FR"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fr-FR" altLang="fr-F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a:defRPr/>
            </a:pPr>
            <a:fld id="{F309456D-ACF2-4648-B752-40D8A528EEC1}" type="slidenum">
              <a:rPr lang="fr-FR" altLang="fr-FR" smtClean="0"/>
              <a:pPr>
                <a:defRPr/>
              </a:pPr>
              <a:t>5</a:t>
            </a:fld>
            <a:endParaRPr lang="fr-FR" altLang="fr-FR"/>
          </a:p>
        </p:txBody>
      </p:sp>
    </p:spTree>
    <p:extLst>
      <p:ext uri="{BB962C8B-B14F-4D97-AF65-F5344CB8AC3E}">
        <p14:creationId xmlns:p14="http://schemas.microsoft.com/office/powerpoint/2010/main" val="120558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71DF74-C191-42CA-B3E6-A60E038FE577}" type="slidenum">
              <a:rPr lang="fr-FR" altLang="fr-FR" sz="1300" smtClean="0"/>
              <a:pPr>
                <a:spcBef>
                  <a:spcPct val="0"/>
                </a:spcBef>
              </a:pPr>
              <a:t>6</a:t>
            </a:fld>
            <a:endParaRPr lang="fr-FR" altLang="fr-FR" sz="13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endParaRPr lang="fr-CH" altLang="fr-FR" sz="100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41F5B0-840F-459F-846E-3016E9699AD8}" type="slidenum">
              <a:rPr lang="fr-FR" altLang="fr-FR" sz="1300" smtClean="0"/>
              <a:pPr>
                <a:spcBef>
                  <a:spcPct val="0"/>
                </a:spcBef>
              </a:pPr>
              <a:t>7</a:t>
            </a:fld>
            <a:endParaRPr lang="fr-FR" altLang="fr-FR" sz="13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fr-CH" altLang="fr-FR">
              <a:ea typeface="ＭＳ Ｐゴシック" panose="020B0600070205080204" pitchFamily="34" charset="-128"/>
            </a:endParaRPr>
          </a:p>
          <a:p>
            <a:endParaRPr lang="fr-CH" altLang="fr-FR">
              <a:ea typeface="ＭＳ Ｐゴシック" panose="020B0600070205080204" pitchFamily="34" charset="-128"/>
            </a:endParaRPr>
          </a:p>
          <a:p>
            <a:endParaRPr lang="fr-FR" altLang="fr-FR">
              <a:ea typeface="ＭＳ Ｐゴシック" panose="020B0600070205080204" pitchFamily="34" charset="-128"/>
            </a:endParaRPr>
          </a:p>
          <a:p>
            <a:pPr eaLnBrk="1" hangingPunct="1"/>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5D518-16ED-44CC-ACD3-287CC7FB60C2}" type="slidenum">
              <a:rPr lang="fr-FR" altLang="fr-FR" sz="1300" smtClean="0"/>
              <a:pPr>
                <a:spcBef>
                  <a:spcPct val="0"/>
                </a:spcBef>
              </a:pPr>
              <a:t>8</a:t>
            </a:fld>
            <a:endParaRPr lang="fr-FR" altLang="fr-FR"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fr-FR" altLang="fr-F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CD6A9-BA89-4374-9C55-D2A9207145EC}" type="slidenum">
              <a:rPr lang="fr-FR" altLang="fr-FR" sz="1300" smtClean="0"/>
              <a:pPr>
                <a:spcBef>
                  <a:spcPct val="0"/>
                </a:spcBef>
              </a:pPr>
              <a:t>9</a:t>
            </a:fld>
            <a:endParaRPr lang="fr-FR" altLang="fr-FR" sz="1300"/>
          </a:p>
        </p:txBody>
      </p:sp>
      <p:sp>
        <p:nvSpPr>
          <p:cNvPr id="8499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4F01160-919B-45EC-AFCF-48EAB6D1C4AE}" type="slidenum">
              <a:rPr lang="fr-FR" altLang="fr-FR"/>
              <a:pPr algn="r" eaLnBrk="1" hangingPunct="1">
                <a:spcBef>
                  <a:spcPct val="0"/>
                </a:spcBef>
              </a:pPr>
              <a:t>9</a:t>
            </a:fld>
            <a:endParaRPr lang="fr-FR" altLang="fr-F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fr-FR" altLang="fr-FR" dirty="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867400"/>
            <a:ext cx="9144000" cy="990600"/>
          </a:xfrm>
          <a:prstGeom prst="rect">
            <a:avLst/>
          </a:prstGeom>
          <a:gradFill rotWithShape="0">
            <a:gsLst>
              <a:gs pos="0">
                <a:srgbClr val="FFFFFF"/>
              </a:gs>
              <a:gs pos="100000">
                <a:srgbClr val="6E89B0"/>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ctr">
              <a:defRPr/>
            </a:pPr>
            <a:endParaRPr lang="de-DE" altLang="fr-FR" sz="2400">
              <a:latin typeface="Times New Roman" pitchFamily="18" charset="0"/>
            </a:endParaRPr>
          </a:p>
        </p:txBody>
      </p:sp>
      <p:pic>
        <p:nvPicPr>
          <p:cNvPr id="5" name="Picture 5" descr="LOGOFRUTIG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5959475"/>
            <a:ext cx="91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spect="1" noChangeArrowheads="1"/>
          </p:cNvSpPr>
          <p:nvPr/>
        </p:nvSpPr>
        <p:spPr bwMode="auto">
          <a:xfrm>
            <a:off x="7737475" y="6494463"/>
            <a:ext cx="11414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r">
              <a:defRPr/>
            </a:pPr>
            <a:fld id="{66C12A17-58D1-4A0B-9796-CE1F007DF3D2}" type="datetime1">
              <a:rPr lang="fr-CH" sz="800" smtClean="0">
                <a:solidFill>
                  <a:srgbClr val="FFFFFF"/>
                </a:solidFill>
              </a:rPr>
              <a:pPr algn="r">
                <a:defRPr/>
              </a:pPr>
              <a:t>03.03.2022</a:t>
            </a:fld>
            <a:r>
              <a:rPr lang="fr-CH" sz="800">
                <a:solidFill>
                  <a:srgbClr val="FFFFFF"/>
                </a:solidFill>
              </a:rPr>
              <a:t> - Page 1</a:t>
            </a:r>
            <a:endParaRPr lang="fr-FR" sz="800">
              <a:solidFill>
                <a:srgbClr val="FFFFFF"/>
              </a:solidFill>
            </a:endParaRPr>
          </a:p>
        </p:txBody>
      </p:sp>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fr-FR" noProof="0"/>
              <a:t>Cliquez pour modifier le style du titre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fr-FR" noProof="0"/>
              <a:t>Cliquez pour modifier le style des sous-titres du masque</a:t>
            </a:r>
          </a:p>
        </p:txBody>
      </p:sp>
      <p:sp>
        <p:nvSpPr>
          <p:cNvPr id="7" name="Rectangle 19"/>
          <p:cNvSpPr>
            <a:spLocks noGrp="1" noChangeArrowheads="1"/>
          </p:cNvSpPr>
          <p:nvPr>
            <p:ph type="dt" sz="quarter" idx="10"/>
          </p:nvPr>
        </p:nvSpPr>
        <p:spPr/>
        <p:txBody>
          <a:bodyPr/>
          <a:lstStyle>
            <a:lvl1pPr>
              <a:defRPr/>
            </a:lvl1pPr>
          </a:lstStyle>
          <a:p>
            <a:pPr>
              <a:defRPr/>
            </a:pPr>
            <a:endParaRPr lang="de-DE"/>
          </a:p>
        </p:txBody>
      </p:sp>
      <p:sp>
        <p:nvSpPr>
          <p:cNvPr id="8" name="Rectangle 20"/>
          <p:cNvSpPr>
            <a:spLocks noGrp="1" noChangeArrowheads="1"/>
          </p:cNvSpPr>
          <p:nvPr>
            <p:ph type="ftr" sz="quarter" idx="11"/>
          </p:nvPr>
        </p:nvSpPr>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71675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20"/>
          <p:cNvSpPr>
            <a:spLocks noGrp="1" noChangeArrowheads="1"/>
          </p:cNvSpPr>
          <p:nvPr>
            <p:ph type="dt" sz="quarter" idx="10"/>
          </p:nvPr>
        </p:nvSpPr>
        <p:spPr>
          <a:ln/>
        </p:spPr>
        <p:txBody>
          <a:bodyPr/>
          <a:lstStyle>
            <a:lvl1pPr>
              <a:defRPr/>
            </a:lvl1pPr>
          </a:lstStyle>
          <a:p>
            <a:pPr>
              <a:defRPr/>
            </a:pPr>
            <a:endParaRPr lang="de-DE"/>
          </a:p>
        </p:txBody>
      </p:sp>
      <p:sp>
        <p:nvSpPr>
          <p:cNvPr id="5"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79792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387975"/>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74638"/>
            <a:ext cx="6019800" cy="53879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20"/>
          <p:cNvSpPr>
            <a:spLocks noGrp="1" noChangeArrowheads="1"/>
          </p:cNvSpPr>
          <p:nvPr>
            <p:ph type="dt" sz="quarter" idx="10"/>
          </p:nvPr>
        </p:nvSpPr>
        <p:spPr>
          <a:ln/>
        </p:spPr>
        <p:txBody>
          <a:bodyPr/>
          <a:lstStyle>
            <a:lvl1pPr>
              <a:defRPr/>
            </a:lvl1pPr>
          </a:lstStyle>
          <a:p>
            <a:pPr>
              <a:defRPr/>
            </a:pPr>
            <a:endParaRPr lang="de-DE"/>
          </a:p>
        </p:txBody>
      </p:sp>
      <p:sp>
        <p:nvSpPr>
          <p:cNvPr id="5"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303542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CH"/>
              <a:t>Cliquez et modifiez le titre</a:t>
            </a:r>
            <a:endParaRPr lang="fr-FR"/>
          </a:p>
        </p:txBody>
      </p:sp>
      <p:sp>
        <p:nvSpPr>
          <p:cNvPr id="3" name="Espace réservé du tableau 2"/>
          <p:cNvSpPr>
            <a:spLocks noGrp="1"/>
          </p:cNvSpPr>
          <p:nvPr>
            <p:ph type="tbl" idx="1"/>
          </p:nvPr>
        </p:nvSpPr>
        <p:spPr>
          <a:xfrm>
            <a:off x="457200" y="1628775"/>
            <a:ext cx="8229600" cy="4033838"/>
          </a:xfrm>
        </p:spPr>
        <p:txBody>
          <a:bodyPr/>
          <a:lstStyle/>
          <a:p>
            <a:pPr lvl="0"/>
            <a:endParaRPr lang="fr-FR" noProof="0"/>
          </a:p>
        </p:txBody>
      </p:sp>
      <p:sp>
        <p:nvSpPr>
          <p:cNvPr id="4" name="Rectangle 20"/>
          <p:cNvSpPr>
            <a:spLocks noGrp="1" noChangeArrowheads="1"/>
          </p:cNvSpPr>
          <p:nvPr>
            <p:ph type="dt" sz="quarter" idx="10"/>
          </p:nvPr>
        </p:nvSpPr>
        <p:spPr>
          <a:ln/>
        </p:spPr>
        <p:txBody>
          <a:bodyPr/>
          <a:lstStyle>
            <a:lvl1pPr>
              <a:defRPr/>
            </a:lvl1pPr>
          </a:lstStyle>
          <a:p>
            <a:pPr>
              <a:defRPr/>
            </a:pPr>
            <a:endParaRPr lang="de-DE"/>
          </a:p>
        </p:txBody>
      </p:sp>
      <p:sp>
        <p:nvSpPr>
          <p:cNvPr id="5"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189755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20"/>
          <p:cNvSpPr>
            <a:spLocks noGrp="1" noChangeArrowheads="1"/>
          </p:cNvSpPr>
          <p:nvPr>
            <p:ph type="dt" sz="quarter" idx="10"/>
          </p:nvPr>
        </p:nvSpPr>
        <p:spPr>
          <a:ln/>
        </p:spPr>
        <p:txBody>
          <a:bodyPr/>
          <a:lstStyle>
            <a:lvl1pPr>
              <a:defRPr/>
            </a:lvl1pPr>
          </a:lstStyle>
          <a:p>
            <a:pPr>
              <a:defRPr/>
            </a:pPr>
            <a:endParaRPr lang="de-DE"/>
          </a:p>
        </p:txBody>
      </p:sp>
      <p:sp>
        <p:nvSpPr>
          <p:cNvPr id="5"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130171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20"/>
          <p:cNvSpPr>
            <a:spLocks noGrp="1" noChangeArrowheads="1"/>
          </p:cNvSpPr>
          <p:nvPr>
            <p:ph type="dt" sz="quarter" idx="10"/>
          </p:nvPr>
        </p:nvSpPr>
        <p:spPr>
          <a:ln/>
        </p:spPr>
        <p:txBody>
          <a:bodyPr/>
          <a:lstStyle>
            <a:lvl1pPr>
              <a:defRPr/>
            </a:lvl1pPr>
          </a:lstStyle>
          <a:p>
            <a:pPr>
              <a:defRPr/>
            </a:pPr>
            <a:endParaRPr lang="de-DE"/>
          </a:p>
        </p:txBody>
      </p:sp>
      <p:sp>
        <p:nvSpPr>
          <p:cNvPr id="5"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260100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628775"/>
            <a:ext cx="4038600" cy="403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28775"/>
            <a:ext cx="4038600" cy="403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Rectangle 20"/>
          <p:cNvSpPr>
            <a:spLocks noGrp="1" noChangeArrowheads="1"/>
          </p:cNvSpPr>
          <p:nvPr>
            <p:ph type="dt" sz="quarter" idx="10"/>
          </p:nvPr>
        </p:nvSpPr>
        <p:spPr>
          <a:ln/>
        </p:spPr>
        <p:txBody>
          <a:bodyPr/>
          <a:lstStyle>
            <a:lvl1pPr>
              <a:defRPr/>
            </a:lvl1pPr>
          </a:lstStyle>
          <a:p>
            <a:pPr>
              <a:defRPr/>
            </a:pPr>
            <a:endParaRPr lang="de-DE"/>
          </a:p>
        </p:txBody>
      </p:sp>
      <p:sp>
        <p:nvSpPr>
          <p:cNvPr id="6"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373433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Rectangle 20"/>
          <p:cNvSpPr>
            <a:spLocks noGrp="1" noChangeArrowheads="1"/>
          </p:cNvSpPr>
          <p:nvPr>
            <p:ph type="dt" sz="quarter" idx="10"/>
          </p:nvPr>
        </p:nvSpPr>
        <p:spPr>
          <a:ln/>
        </p:spPr>
        <p:txBody>
          <a:bodyPr/>
          <a:lstStyle>
            <a:lvl1pPr>
              <a:defRPr/>
            </a:lvl1pPr>
          </a:lstStyle>
          <a:p>
            <a:pPr>
              <a:defRPr/>
            </a:pPr>
            <a:endParaRPr lang="de-DE"/>
          </a:p>
        </p:txBody>
      </p:sp>
      <p:sp>
        <p:nvSpPr>
          <p:cNvPr id="8"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127813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Rectangle 20"/>
          <p:cNvSpPr>
            <a:spLocks noGrp="1" noChangeArrowheads="1"/>
          </p:cNvSpPr>
          <p:nvPr>
            <p:ph type="dt" sz="quarter" idx="10"/>
          </p:nvPr>
        </p:nvSpPr>
        <p:spPr>
          <a:ln/>
        </p:spPr>
        <p:txBody>
          <a:bodyPr/>
          <a:lstStyle>
            <a:lvl1pPr>
              <a:defRPr/>
            </a:lvl1pPr>
          </a:lstStyle>
          <a:p>
            <a:pPr>
              <a:defRPr/>
            </a:pPr>
            <a:endParaRPr lang="de-DE"/>
          </a:p>
        </p:txBody>
      </p:sp>
      <p:sp>
        <p:nvSpPr>
          <p:cNvPr id="4"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30652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0"/>
          <p:cNvSpPr>
            <a:spLocks noGrp="1" noChangeArrowheads="1"/>
          </p:cNvSpPr>
          <p:nvPr>
            <p:ph type="dt" sz="quarter" idx="10"/>
          </p:nvPr>
        </p:nvSpPr>
        <p:spPr>
          <a:ln/>
        </p:spPr>
        <p:txBody>
          <a:bodyPr/>
          <a:lstStyle>
            <a:lvl1pPr>
              <a:defRPr/>
            </a:lvl1pPr>
          </a:lstStyle>
          <a:p>
            <a:pPr>
              <a:defRPr/>
            </a:pPr>
            <a:endParaRPr lang="de-DE"/>
          </a:p>
        </p:txBody>
      </p:sp>
      <p:sp>
        <p:nvSpPr>
          <p:cNvPr id="3"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293225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20"/>
          <p:cNvSpPr>
            <a:spLocks noGrp="1" noChangeArrowheads="1"/>
          </p:cNvSpPr>
          <p:nvPr>
            <p:ph type="dt" sz="quarter" idx="10"/>
          </p:nvPr>
        </p:nvSpPr>
        <p:spPr>
          <a:ln/>
        </p:spPr>
        <p:txBody>
          <a:bodyPr/>
          <a:lstStyle>
            <a:lvl1pPr>
              <a:defRPr/>
            </a:lvl1pPr>
          </a:lstStyle>
          <a:p>
            <a:pPr>
              <a:defRPr/>
            </a:pPr>
            <a:endParaRPr lang="de-DE"/>
          </a:p>
        </p:txBody>
      </p:sp>
      <p:sp>
        <p:nvSpPr>
          <p:cNvPr id="6"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218099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20"/>
          <p:cNvSpPr>
            <a:spLocks noGrp="1" noChangeArrowheads="1"/>
          </p:cNvSpPr>
          <p:nvPr>
            <p:ph type="dt" sz="quarter" idx="10"/>
          </p:nvPr>
        </p:nvSpPr>
        <p:spPr>
          <a:ln/>
        </p:spPr>
        <p:txBody>
          <a:bodyPr/>
          <a:lstStyle>
            <a:lvl1pPr>
              <a:defRPr/>
            </a:lvl1pPr>
          </a:lstStyle>
          <a:p>
            <a:pPr>
              <a:defRPr/>
            </a:pPr>
            <a:endParaRPr lang="de-DE"/>
          </a:p>
        </p:txBody>
      </p:sp>
      <p:sp>
        <p:nvSpPr>
          <p:cNvPr id="6" name="Rectangle 21"/>
          <p:cNvSpPr>
            <a:spLocks noGrp="1" noChangeArrowheads="1"/>
          </p:cNvSpPr>
          <p:nvPr>
            <p:ph type="ftr" sz="quarter" idx="11"/>
          </p:nvPr>
        </p:nvSpPr>
        <p:spPr>
          <a:ln/>
        </p:spPr>
        <p:txBody>
          <a:bodyPr/>
          <a:lstStyle>
            <a:lvl1pPr>
              <a:defRPr/>
            </a:lvl1pPr>
          </a:lstStyle>
          <a:p>
            <a:pPr>
              <a:defRPr/>
            </a:pPr>
            <a:r>
              <a:rPr lang="de-DE"/>
              <a:t>Groupe de confiance</a:t>
            </a:r>
            <a:endParaRPr lang="en-US"/>
          </a:p>
        </p:txBody>
      </p:sp>
    </p:spTree>
    <p:extLst>
      <p:ext uri="{BB962C8B-B14F-4D97-AF65-F5344CB8AC3E}">
        <p14:creationId xmlns:p14="http://schemas.microsoft.com/office/powerpoint/2010/main" val="106534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28775"/>
            <a:ext cx="8229600"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28" name="Rectangle 7"/>
          <p:cNvSpPr>
            <a:spLocks noChangeArrowheads="1"/>
          </p:cNvSpPr>
          <p:nvPr/>
        </p:nvSpPr>
        <p:spPr bwMode="auto">
          <a:xfrm>
            <a:off x="0" y="5867400"/>
            <a:ext cx="9144000" cy="990600"/>
          </a:xfrm>
          <a:prstGeom prst="rect">
            <a:avLst/>
          </a:prstGeom>
          <a:gradFill rotWithShape="0">
            <a:gsLst>
              <a:gs pos="0">
                <a:srgbClr val="FFFFFF"/>
              </a:gs>
              <a:gs pos="100000">
                <a:srgbClr val="6E89B0"/>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ctr">
              <a:defRPr/>
            </a:pPr>
            <a:endParaRPr lang="de-DE" altLang="fr-FR" sz="2400">
              <a:latin typeface="Times New Roman" pitchFamily="18" charset="0"/>
            </a:endParaRPr>
          </a:p>
        </p:txBody>
      </p:sp>
      <p:pic>
        <p:nvPicPr>
          <p:cNvPr id="1029" name="Picture 8" descr="LOGOFRUTIGE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52400" y="5959475"/>
            <a:ext cx="91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1"/>
          <p:cNvSpPr txBox="1">
            <a:spLocks noChangeAspect="1" noChangeArrowheads="1"/>
          </p:cNvSpPr>
          <p:nvPr/>
        </p:nvSpPr>
        <p:spPr bwMode="auto">
          <a:xfrm>
            <a:off x="7623175" y="6494463"/>
            <a:ext cx="12557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a:defRPr/>
            </a:pPr>
            <a:fld id="{32308D12-A37D-4BF3-AF88-2DFCF52F89EF}" type="datetime1">
              <a:rPr lang="fr-CH" altLang="fr-FR" sz="800" smtClean="0">
                <a:solidFill>
                  <a:srgbClr val="FFFFFF"/>
                </a:solidFill>
              </a:rPr>
              <a:pPr algn="r">
                <a:defRPr/>
              </a:pPr>
              <a:t>03.03.2022</a:t>
            </a:fld>
            <a:r>
              <a:rPr lang="fr-CH" altLang="fr-FR" sz="800">
                <a:solidFill>
                  <a:srgbClr val="FFFFFF"/>
                </a:solidFill>
              </a:rPr>
              <a:t> - Page </a:t>
            </a:r>
            <a:fld id="{8808B4E6-4DCD-42FB-A086-279B8AE7AE47}" type="slidenum">
              <a:rPr lang="fr-CH" altLang="fr-FR" sz="800" smtClean="0">
                <a:solidFill>
                  <a:srgbClr val="FFFFFF"/>
                </a:solidFill>
              </a:rPr>
              <a:pPr algn="r">
                <a:defRPr/>
              </a:pPr>
              <a:t>‹N°›</a:t>
            </a:fld>
            <a:endParaRPr lang="fr-FR" altLang="fr-FR" sz="800">
              <a:solidFill>
                <a:srgbClr val="FFFFFF"/>
              </a:solidFill>
            </a:endParaRPr>
          </a:p>
        </p:txBody>
      </p:sp>
      <p:sp>
        <p:nvSpPr>
          <p:cNvPr id="1044" name="Rectangle 20"/>
          <p:cNvSpPr>
            <a:spLocks noGrp="1" noChangeArrowheads="1"/>
          </p:cNvSpPr>
          <p:nvPr>
            <p:ph type="dt" sz="quarter" idx="2"/>
          </p:nvPr>
        </p:nvSpPr>
        <p:spPr bwMode="auto">
          <a:xfrm>
            <a:off x="1401763" y="6192838"/>
            <a:ext cx="7480300" cy="10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chemeClr val="bg1"/>
                </a:solidFill>
                <a:latin typeface="Arial" pitchFamily="34" charset="0"/>
              </a:defRPr>
            </a:lvl1pPr>
          </a:lstStyle>
          <a:p>
            <a:pPr>
              <a:defRPr/>
            </a:pPr>
            <a:endParaRPr lang="de-DE"/>
          </a:p>
        </p:txBody>
      </p:sp>
      <p:sp>
        <p:nvSpPr>
          <p:cNvPr id="1045" name="Rectangle 21"/>
          <p:cNvSpPr>
            <a:spLocks noGrp="1" noChangeArrowheads="1"/>
          </p:cNvSpPr>
          <p:nvPr>
            <p:ph type="ftr" sz="quarter" idx="3"/>
          </p:nvPr>
        </p:nvSpPr>
        <p:spPr bwMode="auto">
          <a:xfrm>
            <a:off x="1392238" y="6013450"/>
            <a:ext cx="7494587" cy="11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chemeClr val="bg1"/>
                </a:solidFill>
                <a:latin typeface="Arial" pitchFamily="34" charset="0"/>
              </a:defRPr>
            </a:lvl1pPr>
          </a:lstStyle>
          <a:p>
            <a:pPr>
              <a:defRPr/>
            </a:pPr>
            <a:r>
              <a:rPr lang="de-DE"/>
              <a:t>Groupe de confiance</a:t>
            </a:r>
            <a:endParaRPr lang="en-US"/>
          </a:p>
        </p:txBody>
      </p:sp>
    </p:spTree>
  </p:cSld>
  <p:clrMap bg1="lt1" tx1="dk1" bg2="lt2" tx2="dk2" accent1="accent1" accent2="accent2" accent3="accent3" accent4="accent4" accent5="accent5" accent6="accent6" hlink="hlink" folHlink="folHlink"/>
  <p:sldLayoutIdLst>
    <p:sldLayoutId id="2147484185"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Lst>
  <p:hf sldNum="0"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itchFamily="34" charset="0"/>
        </a:defRPr>
      </a:lvl2pPr>
      <a:lvl3pPr algn="l" rtl="0" eaLnBrk="0" fontAlgn="base" hangingPunct="0">
        <a:spcBef>
          <a:spcPct val="0"/>
        </a:spcBef>
        <a:spcAft>
          <a:spcPct val="0"/>
        </a:spcAft>
        <a:defRPr sz="3200" b="1">
          <a:solidFill>
            <a:schemeClr val="tx2"/>
          </a:solidFill>
          <a:latin typeface="Arial" pitchFamily="34" charset="0"/>
        </a:defRPr>
      </a:lvl3pPr>
      <a:lvl4pPr algn="l" rtl="0" eaLnBrk="0" fontAlgn="base" hangingPunct="0">
        <a:spcBef>
          <a:spcPct val="0"/>
        </a:spcBef>
        <a:spcAft>
          <a:spcPct val="0"/>
        </a:spcAft>
        <a:defRPr sz="3200" b="1">
          <a:solidFill>
            <a:schemeClr val="tx2"/>
          </a:solidFill>
          <a:latin typeface="Arial" pitchFamily="34" charset="0"/>
        </a:defRPr>
      </a:lvl4pPr>
      <a:lvl5pPr algn="l" rtl="0" eaLnBrk="0" fontAlgn="base" hangingPunct="0">
        <a:spcBef>
          <a:spcPct val="0"/>
        </a:spcBef>
        <a:spcAft>
          <a:spcPct val="0"/>
        </a:spcAft>
        <a:defRPr sz="3200" b="1">
          <a:solidFill>
            <a:schemeClr val="tx2"/>
          </a:solidFill>
          <a:latin typeface="Arial" pitchFamily="34" charset="0"/>
        </a:defRPr>
      </a:lvl5pPr>
      <a:lvl6pPr marL="457200" algn="l" rtl="0" fontAlgn="base">
        <a:spcBef>
          <a:spcPct val="0"/>
        </a:spcBef>
        <a:spcAft>
          <a:spcPct val="0"/>
        </a:spcAft>
        <a:defRPr sz="3200" b="1">
          <a:solidFill>
            <a:schemeClr val="tx2"/>
          </a:solidFill>
          <a:latin typeface="Arial" pitchFamily="34" charset="0"/>
        </a:defRPr>
      </a:lvl6pPr>
      <a:lvl7pPr marL="914400" algn="l" rtl="0" fontAlgn="base">
        <a:spcBef>
          <a:spcPct val="0"/>
        </a:spcBef>
        <a:spcAft>
          <a:spcPct val="0"/>
        </a:spcAft>
        <a:defRPr sz="3200" b="1">
          <a:solidFill>
            <a:schemeClr val="tx2"/>
          </a:solidFill>
          <a:latin typeface="Arial" pitchFamily="34" charset="0"/>
        </a:defRPr>
      </a:lvl7pPr>
      <a:lvl8pPr marL="1371600" algn="l" rtl="0" fontAlgn="base">
        <a:spcBef>
          <a:spcPct val="0"/>
        </a:spcBef>
        <a:spcAft>
          <a:spcPct val="0"/>
        </a:spcAft>
        <a:defRPr sz="3200" b="1">
          <a:solidFill>
            <a:schemeClr val="tx2"/>
          </a:solidFill>
          <a:latin typeface="Arial" pitchFamily="34" charset="0"/>
        </a:defRPr>
      </a:lvl8pPr>
      <a:lvl9pPr marL="1828800" algn="l" rtl="0" fontAlgn="base">
        <a:spcBef>
          <a:spcPct val="0"/>
        </a:spcBef>
        <a:spcAft>
          <a:spcPct val="0"/>
        </a:spcAft>
        <a:defRPr sz="3200" b="1">
          <a:solidFill>
            <a:schemeClr val="tx2"/>
          </a:solidFill>
          <a:latin typeface="Arial" pitchFamily="34" charset="0"/>
        </a:defRPr>
      </a:lvl9pPr>
    </p:titleStyle>
    <p:bodyStyle>
      <a:lvl1pPr marL="342900" indent="-342900" algn="l" rtl="0" eaLnBrk="0" fontAlgn="base" hangingPunct="0">
        <a:spcBef>
          <a:spcPct val="20000"/>
        </a:spcBef>
        <a:spcAft>
          <a:spcPct val="0"/>
        </a:spcAft>
        <a:buSzPct val="9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pied de page 3"/>
          <p:cNvSpPr>
            <a:spLocks noGrp="1"/>
          </p:cNvSpPr>
          <p:nvPr>
            <p:ph type="ftr" sz="quarter" idx="11"/>
          </p:nvPr>
        </p:nvSpPr>
        <p:spPr>
          <a:noFill/>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rPr>
              <a:t>Groupe de confiance</a:t>
            </a:r>
            <a:endParaRPr lang="en-US" altLang="fr-FR" sz="1000">
              <a:solidFill>
                <a:schemeClr val="bg1"/>
              </a:solidFill>
            </a:endParaRPr>
          </a:p>
        </p:txBody>
      </p:sp>
      <p:pic>
        <p:nvPicPr>
          <p:cNvPr id="5123" name="Picture 4" descr="DSC_008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1384301"/>
            <a:ext cx="9144000" cy="45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1"/>
          <p:cNvSpPr>
            <a:spLocks noGrp="1" noChangeArrowheads="1"/>
          </p:cNvSpPr>
          <p:nvPr>
            <p:ph type="title"/>
          </p:nvPr>
        </p:nvSpPr>
        <p:spPr>
          <a:xfrm>
            <a:off x="292893" y="293687"/>
            <a:ext cx="8558213" cy="876300"/>
          </a:xfrm>
        </p:spPr>
        <p:txBody>
          <a:bodyPr/>
          <a:lstStyle/>
          <a:p>
            <a:pPr algn="ctr" eaLnBrk="1" hangingPunct="1"/>
            <a:r>
              <a:rPr lang="fr-CH" altLang="fr-FR" sz="3600" b="0" dirty="0">
                <a:solidFill>
                  <a:schemeClr val="accent2"/>
                </a:solidFill>
              </a:rPr>
              <a:t>Présentation du Groupe de confiance</a:t>
            </a:r>
            <a:r>
              <a:rPr lang="fr-CH" altLang="fr-FR" sz="2800" dirty="0">
                <a:solidFill>
                  <a:schemeClr val="accent2"/>
                </a:solidFill>
              </a:rPr>
              <a:t/>
            </a:r>
            <a:br>
              <a:rPr lang="fr-CH" altLang="fr-FR" sz="2800" dirty="0">
                <a:solidFill>
                  <a:schemeClr val="accent2"/>
                </a:solidFill>
              </a:rPr>
            </a:br>
            <a:r>
              <a:rPr lang="fr-CH" altLang="fr-FR" b="0" dirty="0" smtClean="0">
                <a:solidFill>
                  <a:schemeClr val="accent2"/>
                </a:solidFill>
              </a:rPr>
              <a:t>CGAS </a:t>
            </a:r>
            <a:endParaRPr lang="fr-FR" altLang="fr-FR" b="0" dirty="0">
              <a:solidFill>
                <a:schemeClr val="accent2"/>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1182688" y="174625"/>
            <a:ext cx="6664325" cy="798513"/>
          </a:xfrm>
        </p:spPr>
        <p:txBody>
          <a:bodyPr/>
          <a:lstStyle/>
          <a:p>
            <a:pPr algn="ctr"/>
            <a:r>
              <a:rPr lang="fr-CH" altLang="fr-FR" b="0" dirty="0">
                <a:solidFill>
                  <a:srgbClr val="003399"/>
                </a:solidFill>
                <a:latin typeface="Arial" panose="020B0604020202020204" pitchFamily="34" charset="0"/>
                <a:cs typeface="Arial" panose="020B0604020202020204" pitchFamily="34" charset="0"/>
              </a:rPr>
              <a:t>L’ entretien individuel</a:t>
            </a:r>
            <a:endParaRPr lang="fr-FR" altLang="fr-FR" b="0" dirty="0">
              <a:solidFill>
                <a:srgbClr val="003399"/>
              </a:solidFill>
              <a:latin typeface="Arial" panose="020B0604020202020204" pitchFamily="34" charset="0"/>
              <a:cs typeface="Arial" panose="020B0604020202020204" pitchFamily="34" charset="0"/>
            </a:endParaRPr>
          </a:p>
        </p:txBody>
      </p:sp>
      <p:sp>
        <p:nvSpPr>
          <p:cNvPr id="79874" name="Rectangle 3"/>
          <p:cNvSpPr txBox="1">
            <a:spLocks noChangeArrowheads="1"/>
          </p:cNvSpPr>
          <p:nvPr/>
        </p:nvSpPr>
        <p:spPr bwMode="auto">
          <a:xfrm>
            <a:off x="1200150" y="1125538"/>
            <a:ext cx="6962775"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500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fr-CH" altLang="fr-FR" sz="2800" i="1" dirty="0">
                <a:latin typeface="+mj-lt"/>
              </a:rPr>
              <a:t>Objectif:</a:t>
            </a:r>
          </a:p>
          <a:p>
            <a:pPr eaLnBrk="1" hangingPunct="1">
              <a:spcBef>
                <a:spcPct val="0"/>
              </a:spcBef>
              <a:buFontTx/>
              <a:buNone/>
              <a:defRPr/>
            </a:pPr>
            <a:endParaRPr lang="fr-CH" altLang="fr-FR" dirty="0"/>
          </a:p>
          <a:p>
            <a:pPr eaLnBrk="1" hangingPunct="1">
              <a:defRPr/>
            </a:pPr>
            <a:r>
              <a:rPr lang="fr-CH" altLang="fr-FR" dirty="0"/>
              <a:t>Ecoute, </a:t>
            </a:r>
            <a:r>
              <a:rPr lang="fr-CH" altLang="fr-FR" dirty="0">
                <a:solidFill>
                  <a:schemeClr val="accent2"/>
                </a:solidFill>
              </a:rPr>
              <a:t>reconnaissance </a:t>
            </a:r>
            <a:r>
              <a:rPr lang="fr-CH" altLang="fr-FR" dirty="0"/>
              <a:t>du ressenti</a:t>
            </a:r>
          </a:p>
          <a:p>
            <a:pPr eaLnBrk="1" hangingPunct="1">
              <a:defRPr/>
            </a:pPr>
            <a:r>
              <a:rPr lang="fr-CH" altLang="fr-FR" dirty="0"/>
              <a:t>Prise de </a:t>
            </a:r>
            <a:r>
              <a:rPr lang="fr-CH" altLang="fr-FR" dirty="0">
                <a:solidFill>
                  <a:schemeClr val="accent2"/>
                </a:solidFill>
              </a:rPr>
              <a:t>recul</a:t>
            </a:r>
            <a:r>
              <a:rPr lang="fr-CH" altLang="fr-FR" dirty="0"/>
              <a:t> en vue d'une meilleure  compréhension et gestion du conflit</a:t>
            </a:r>
          </a:p>
          <a:p>
            <a:pPr eaLnBrk="1" hangingPunct="1">
              <a:defRPr/>
            </a:pPr>
            <a:r>
              <a:rPr lang="fr-CH" altLang="fr-FR" dirty="0"/>
              <a:t>Evaluation des </a:t>
            </a:r>
            <a:r>
              <a:rPr lang="fr-CH" altLang="fr-FR" dirty="0">
                <a:solidFill>
                  <a:schemeClr val="accent2"/>
                </a:solidFill>
              </a:rPr>
              <a:t>voies d'apaisement </a:t>
            </a:r>
          </a:p>
          <a:p>
            <a:pPr eaLnBrk="1" hangingPunct="1">
              <a:defRPr/>
            </a:pPr>
            <a:r>
              <a:rPr lang="fr-CH" altLang="fr-FR" dirty="0"/>
              <a:t>Evaluation</a:t>
            </a:r>
            <a:r>
              <a:rPr lang="fr-CH" altLang="fr-FR" dirty="0">
                <a:solidFill>
                  <a:schemeClr val="hlink"/>
                </a:solidFill>
              </a:rPr>
              <a:t> </a:t>
            </a:r>
            <a:r>
              <a:rPr lang="fr-CH" altLang="fr-FR" dirty="0">
                <a:solidFill>
                  <a:schemeClr val="accent2"/>
                </a:solidFill>
              </a:rPr>
              <a:t>des mesures utiles</a:t>
            </a:r>
          </a:p>
          <a:p>
            <a:pPr eaLnBrk="1" hangingPunct="1">
              <a:defRPr/>
            </a:pPr>
            <a:r>
              <a:rPr lang="fr-CH" altLang="fr-FR" dirty="0"/>
              <a:t>Elaboration d'un </a:t>
            </a:r>
            <a:r>
              <a:rPr lang="fr-CH" altLang="fr-FR" dirty="0">
                <a:solidFill>
                  <a:schemeClr val="accent2"/>
                </a:solidFill>
              </a:rPr>
              <a:t>plan d'action</a:t>
            </a:r>
          </a:p>
          <a:p>
            <a:pPr eaLnBrk="1" hangingPunct="1">
              <a:defRPr/>
            </a:pPr>
            <a:r>
              <a:rPr lang="fr-CH" altLang="fr-FR" dirty="0"/>
              <a:t>Prévoir</a:t>
            </a:r>
            <a:r>
              <a:rPr lang="fr-CH" altLang="fr-FR" dirty="0">
                <a:solidFill>
                  <a:schemeClr val="accent2"/>
                </a:solidFill>
              </a:rPr>
              <a:t> le suivi</a:t>
            </a:r>
            <a:endParaRPr lang="fr-CH" altLang="fr-FR" dirty="0"/>
          </a:p>
          <a:p>
            <a:pPr eaLnBrk="1" hangingPunct="1">
              <a:defRPr/>
            </a:pPr>
            <a:r>
              <a:rPr lang="fr-CH" altLang="fr-FR" dirty="0">
                <a:solidFill>
                  <a:schemeClr val="accent2"/>
                </a:solidFill>
              </a:rPr>
              <a:t>Pas de diagnostic </a:t>
            </a:r>
            <a:r>
              <a:rPr lang="fr-CH" altLang="fr-FR" dirty="0"/>
              <a:t>sur la réalisation ou non d'une atteinte</a:t>
            </a:r>
            <a:endParaRPr lang="fr-FR" altLang="fr-FR" dirty="0"/>
          </a:p>
        </p:txBody>
      </p:sp>
      <p:pic>
        <p:nvPicPr>
          <p:cNvPr id="86020" name="Picture 2" descr="Image associé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8600" y="263525"/>
            <a:ext cx="21431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500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de-DE" altLang="fr-FR" sz="1000">
                <a:solidFill>
                  <a:schemeClr val="bg1"/>
                </a:solidFill>
                <a:cs typeface="Arial" panose="020B0604020202020204" pitchFamily="34" charset="0"/>
              </a:rPr>
              <a:t>Groupe de confiance</a:t>
            </a:r>
            <a:endParaRPr lang="en-US" altLang="fr-FR" sz="1000">
              <a:solidFill>
                <a:schemeClr val="bg1"/>
              </a:solidFill>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de-DE"/>
              <a:t>Groupe de confiance</a:t>
            </a:r>
            <a:endParaRPr lang="en-US"/>
          </a:p>
        </p:txBody>
      </p:sp>
      <p:graphicFrame>
        <p:nvGraphicFramePr>
          <p:cNvPr id="3" name="Graphique 2"/>
          <p:cNvGraphicFramePr/>
          <p:nvPr>
            <p:extLst>
              <p:ext uri="{D42A27DB-BD31-4B8C-83A1-F6EECF244321}">
                <p14:modId xmlns:p14="http://schemas.microsoft.com/office/powerpoint/2010/main" val="836398624"/>
              </p:ext>
            </p:extLst>
          </p:nvPr>
        </p:nvGraphicFramePr>
        <p:xfrm>
          <a:off x="511444" y="464950"/>
          <a:ext cx="8167607" cy="4974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476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2274"/>
            <a:ext cx="8229600" cy="713653"/>
          </a:xfrm>
        </p:spPr>
        <p:txBody>
          <a:bodyPr/>
          <a:lstStyle/>
          <a:p>
            <a:pPr algn="ctr"/>
            <a:r>
              <a:rPr lang="fr-CH" sz="3600" b="0" dirty="0">
                <a:solidFill>
                  <a:schemeClr val="accent2"/>
                </a:solidFill>
              </a:rPr>
              <a:t>Le relais</a:t>
            </a:r>
          </a:p>
        </p:txBody>
      </p:sp>
      <p:sp>
        <p:nvSpPr>
          <p:cNvPr id="3" name="Espace réservé du contenu 2"/>
          <p:cNvSpPr>
            <a:spLocks noGrp="1"/>
          </p:cNvSpPr>
          <p:nvPr>
            <p:ph idx="1"/>
          </p:nvPr>
        </p:nvSpPr>
        <p:spPr>
          <a:xfrm>
            <a:off x="457200" y="1094510"/>
            <a:ext cx="8229600" cy="4607121"/>
          </a:xfrm>
        </p:spPr>
        <p:txBody>
          <a:bodyPr/>
          <a:lstStyle/>
          <a:p>
            <a:pPr marL="0" indent="0">
              <a:buNone/>
            </a:pPr>
            <a:r>
              <a:rPr lang="fr-CH" sz="2000" dirty="0"/>
              <a:t>Le relais peut être fait, par exemple:</a:t>
            </a:r>
          </a:p>
          <a:p>
            <a:r>
              <a:rPr lang="fr-CH" sz="2000" dirty="0"/>
              <a:t>aux RH</a:t>
            </a:r>
          </a:p>
          <a:p>
            <a:r>
              <a:rPr lang="fr-CH" sz="2000" dirty="0"/>
              <a:t>aux hiérarchies</a:t>
            </a:r>
          </a:p>
          <a:p>
            <a:r>
              <a:rPr lang="fr-CH" sz="2000" dirty="0"/>
              <a:t>au service de santé</a:t>
            </a:r>
          </a:p>
          <a:p>
            <a:pPr marL="0" indent="0">
              <a:buNone/>
            </a:pPr>
            <a:endParaRPr lang="fr-CH" sz="2000" dirty="0"/>
          </a:p>
          <a:p>
            <a:pPr marL="0" indent="0">
              <a:buNone/>
            </a:pPr>
            <a:r>
              <a:rPr lang="fr-CH" sz="2000" dirty="0"/>
              <a:t>Il peut notamment avoir pour objet:</a:t>
            </a:r>
          </a:p>
          <a:p>
            <a:r>
              <a:rPr lang="fr-CH" sz="2000" dirty="0"/>
              <a:t>la mise en contact facilitée entre l'usager et la hiérarchie/les RH</a:t>
            </a:r>
          </a:p>
          <a:p>
            <a:r>
              <a:rPr lang="fr-CH" sz="2000" dirty="0"/>
              <a:t>la lecture de la situation par l'interlocuteur du GDC</a:t>
            </a:r>
          </a:p>
          <a:p>
            <a:r>
              <a:rPr lang="fr-CH" sz="2000" dirty="0"/>
              <a:t>une préoccupation du GDC</a:t>
            </a:r>
          </a:p>
          <a:p>
            <a:r>
              <a:rPr lang="fr-CH" sz="2000" dirty="0"/>
              <a:t>une demande de la personne, dans certains cas seulement</a:t>
            </a:r>
          </a:p>
          <a:p>
            <a:pPr marL="0" indent="0">
              <a:buNone/>
            </a:pPr>
            <a:endParaRPr lang="fr-CH" sz="2000" dirty="0"/>
          </a:p>
          <a:p>
            <a:pPr marL="0" indent="0" algn="ctr">
              <a:buNone/>
            </a:pPr>
            <a:r>
              <a:rPr lang="fr-CH" dirty="0">
                <a:solidFill>
                  <a:schemeClr val="accent2"/>
                </a:solidFill>
              </a:rPr>
              <a:t>En tous les cas il nécessite l'accord exprès de la personne</a:t>
            </a:r>
          </a:p>
          <a:p>
            <a:pPr marL="0" indent="0">
              <a:buNone/>
            </a:pPr>
            <a:endParaRPr lang="fr-CH" dirty="0"/>
          </a:p>
        </p:txBody>
      </p:sp>
      <p:sp>
        <p:nvSpPr>
          <p:cNvPr id="4" name="Espace réservé du pied de page 3"/>
          <p:cNvSpPr>
            <a:spLocks noGrp="1"/>
          </p:cNvSpPr>
          <p:nvPr>
            <p:ph type="ftr" sz="quarter" idx="11"/>
          </p:nvPr>
        </p:nvSpPr>
        <p:spPr/>
        <p:txBody>
          <a:bodyPr/>
          <a:lstStyle/>
          <a:p>
            <a:pPr>
              <a:defRPr/>
            </a:pPr>
            <a:r>
              <a:rPr lang="de-DE"/>
              <a:t>Groupe de confiance</a:t>
            </a:r>
            <a:endParaRPr lang="en-US"/>
          </a:p>
        </p:txBody>
      </p:sp>
      <p:pic>
        <p:nvPicPr>
          <p:cNvPr id="6" name="Picture 1">
            <a:extLst>
              <a:ext uri="{FF2B5EF4-FFF2-40B4-BE49-F238E27FC236}">
                <a16:creationId xmlns:a16="http://schemas.microsoft.com/office/drawing/2014/main" id="{4D0188EC-C070-324D-88B9-FA43C5F98872}"/>
              </a:ext>
            </a:extLst>
          </p:cNvPr>
          <p:cNvPicPr>
            <a:picLocks noChangeAspect="1"/>
          </p:cNvPicPr>
          <p:nvPr/>
        </p:nvPicPr>
        <p:blipFill>
          <a:blip r:embed="rId3">
            <a:grayscl/>
            <a:extLst>
              <a:ext uri="{28A0092B-C50C-407E-A947-70E740481C1C}">
                <a14:useLocalDpi xmlns:a14="http://schemas.microsoft.com/office/drawing/2010/main" val="0"/>
              </a:ext>
            </a:extLst>
          </a:blip>
          <a:srcRect l="14848" t="5544" r="12563" b="6209"/>
          <a:stretch>
            <a:fillRect/>
          </a:stretch>
        </p:blipFill>
        <p:spPr bwMode="auto">
          <a:xfrm>
            <a:off x="5543964" y="1094510"/>
            <a:ext cx="27241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18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de-DE"/>
              <a:t>Groupe de confiance</a:t>
            </a:r>
            <a:endParaRPr lang="en-US"/>
          </a:p>
        </p:txBody>
      </p:sp>
      <p:graphicFrame>
        <p:nvGraphicFramePr>
          <p:cNvPr id="3" name="Graphique 2"/>
          <p:cNvGraphicFramePr/>
          <p:nvPr/>
        </p:nvGraphicFramePr>
        <p:xfrm>
          <a:off x="511444" y="464950"/>
          <a:ext cx="8167607" cy="49749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3"/>
          <p:cNvGraphicFramePr/>
          <p:nvPr>
            <p:extLst>
              <p:ext uri="{D42A27DB-BD31-4B8C-83A1-F6EECF244321}">
                <p14:modId xmlns:p14="http://schemas.microsoft.com/office/powerpoint/2010/main" val="2537398561"/>
              </p:ext>
            </p:extLst>
          </p:nvPr>
        </p:nvGraphicFramePr>
        <p:xfrm>
          <a:off x="0" y="108489"/>
          <a:ext cx="8886825" cy="5625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278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pied de page 4"/>
          <p:cNvSpPr>
            <a:spLocks noGrp="1"/>
          </p:cNvSpPr>
          <p:nvPr>
            <p:ph type="ftr" sz="quarter" idx="11"/>
          </p:nvPr>
        </p:nvSpPr>
        <p:spPr>
          <a:noFill/>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rPr>
              <a:t>Groupe de confiance</a:t>
            </a:r>
            <a:endParaRPr lang="en-US" altLang="fr-FR" sz="1000">
              <a:solidFill>
                <a:schemeClr val="bg1"/>
              </a:solidFill>
            </a:endParaRPr>
          </a:p>
        </p:txBody>
      </p:sp>
      <p:sp>
        <p:nvSpPr>
          <p:cNvPr id="31747" name="Rectangle 2"/>
          <p:cNvSpPr>
            <a:spLocks noGrp="1" noChangeArrowheads="1"/>
          </p:cNvSpPr>
          <p:nvPr>
            <p:ph type="title"/>
          </p:nvPr>
        </p:nvSpPr>
        <p:spPr>
          <a:xfrm>
            <a:off x="457200" y="160337"/>
            <a:ext cx="8229600" cy="957263"/>
          </a:xfrm>
        </p:spPr>
        <p:txBody>
          <a:bodyPr/>
          <a:lstStyle/>
          <a:p>
            <a:pPr algn="ctr" eaLnBrk="1" hangingPunct="1"/>
            <a:r>
              <a:rPr lang="fr-CH" altLang="fr-FR" sz="3600" b="0" dirty="0">
                <a:solidFill>
                  <a:schemeClr val="accent2"/>
                </a:solidFill>
              </a:rPr>
              <a:t>La médiation: rétablir la communication</a:t>
            </a:r>
            <a:endParaRPr lang="fr-FR" altLang="fr-FR" sz="3600" b="0" dirty="0">
              <a:solidFill>
                <a:schemeClr val="accent2"/>
              </a:solidFill>
            </a:endParaRPr>
          </a:p>
        </p:txBody>
      </p:sp>
      <p:sp>
        <p:nvSpPr>
          <p:cNvPr id="31748" name="Rectangle 3"/>
          <p:cNvSpPr>
            <a:spLocks noGrp="1" noChangeArrowheads="1"/>
          </p:cNvSpPr>
          <p:nvPr>
            <p:ph type="body" idx="1"/>
          </p:nvPr>
        </p:nvSpPr>
        <p:spPr>
          <a:xfrm>
            <a:off x="803563" y="1117600"/>
            <a:ext cx="7583055" cy="4895850"/>
          </a:xfrm>
        </p:spPr>
        <p:txBody>
          <a:bodyPr/>
          <a:lstStyle/>
          <a:p>
            <a:pPr eaLnBrk="1" hangingPunct="1">
              <a:lnSpc>
                <a:spcPct val="80000"/>
              </a:lnSpc>
              <a:buFontTx/>
              <a:buNone/>
            </a:pPr>
            <a:r>
              <a:rPr lang="fr-CH" altLang="fr-FR" sz="2000" dirty="0"/>
              <a:t>La médiation est un </a:t>
            </a:r>
            <a:r>
              <a:rPr lang="fr-CH" altLang="fr-FR" sz="2000" dirty="0">
                <a:solidFill>
                  <a:schemeClr val="accent2"/>
                </a:solidFill>
              </a:rPr>
              <a:t>outil de résolution des conflits:</a:t>
            </a:r>
          </a:p>
          <a:p>
            <a:pPr eaLnBrk="1" hangingPunct="1">
              <a:lnSpc>
                <a:spcPct val="80000"/>
              </a:lnSpc>
            </a:pPr>
            <a:r>
              <a:rPr lang="fr-CH" altLang="fr-FR" sz="1800" dirty="0"/>
              <a:t>Informel</a:t>
            </a:r>
          </a:p>
          <a:p>
            <a:pPr eaLnBrk="1" hangingPunct="1">
              <a:lnSpc>
                <a:spcPct val="80000"/>
              </a:lnSpc>
            </a:pPr>
            <a:r>
              <a:rPr lang="fr-CH" altLang="fr-FR" sz="1800" dirty="0"/>
              <a:t>Confidentiel</a:t>
            </a:r>
          </a:p>
          <a:p>
            <a:pPr eaLnBrk="1" hangingPunct="1">
              <a:lnSpc>
                <a:spcPct val="80000"/>
              </a:lnSpc>
            </a:pPr>
            <a:r>
              <a:rPr lang="fr-CH" altLang="fr-FR" sz="1800" dirty="0"/>
              <a:t>Volontaire</a:t>
            </a:r>
          </a:p>
          <a:p>
            <a:pPr marL="0" indent="0" eaLnBrk="1" hangingPunct="1">
              <a:lnSpc>
                <a:spcPct val="80000"/>
              </a:lnSpc>
              <a:buNone/>
            </a:pPr>
            <a:endParaRPr lang="fr-CH" altLang="fr-FR" sz="1800" dirty="0"/>
          </a:p>
          <a:p>
            <a:pPr marL="0" eaLnBrk="1" hangingPunct="1">
              <a:lnSpc>
                <a:spcPct val="80000"/>
              </a:lnSpc>
              <a:buFontTx/>
              <a:buNone/>
            </a:pPr>
            <a:r>
              <a:rPr lang="fr-CH" altLang="fr-FR" sz="2000" dirty="0">
                <a:solidFill>
                  <a:schemeClr val="accent2"/>
                </a:solidFill>
              </a:rPr>
              <a:t>Conditions de base: </a:t>
            </a:r>
            <a:r>
              <a:rPr lang="fr-CH" altLang="fr-FR" sz="1800" dirty="0"/>
              <a:t>Avoir de bonne foi la volonté d'améliorer la situation</a:t>
            </a:r>
          </a:p>
          <a:p>
            <a:pPr marL="0" indent="0" eaLnBrk="1" hangingPunct="1">
              <a:lnSpc>
                <a:spcPct val="80000"/>
              </a:lnSpc>
              <a:buNone/>
            </a:pPr>
            <a:endParaRPr lang="fr-CH" altLang="fr-FR" sz="2000" dirty="0"/>
          </a:p>
          <a:p>
            <a:pPr marL="0" indent="0" eaLnBrk="1" hangingPunct="1">
              <a:lnSpc>
                <a:spcPct val="80000"/>
              </a:lnSpc>
              <a:buNone/>
            </a:pPr>
            <a:endParaRPr lang="fr-CH" altLang="fr-FR" sz="2000" dirty="0"/>
          </a:p>
          <a:p>
            <a:pPr eaLnBrk="1" hangingPunct="1">
              <a:lnSpc>
                <a:spcPct val="80000"/>
              </a:lnSpc>
              <a:buFontTx/>
              <a:buNone/>
            </a:pPr>
            <a:r>
              <a:rPr lang="fr-CH" altLang="fr-FR" sz="2000" dirty="0">
                <a:solidFill>
                  <a:schemeClr val="accent2"/>
                </a:solidFill>
              </a:rPr>
              <a:t>Le processus:</a:t>
            </a:r>
          </a:p>
          <a:p>
            <a:pPr eaLnBrk="1" hangingPunct="1">
              <a:lnSpc>
                <a:spcPct val="80000"/>
              </a:lnSpc>
            </a:pPr>
            <a:r>
              <a:rPr lang="fr-CH" altLang="fr-FR" sz="1800" dirty="0"/>
              <a:t>Entretiens individuels préalables</a:t>
            </a:r>
          </a:p>
          <a:p>
            <a:pPr eaLnBrk="1" hangingPunct="1">
              <a:lnSpc>
                <a:spcPct val="80000"/>
              </a:lnSpc>
            </a:pPr>
            <a:r>
              <a:rPr lang="fr-CH" altLang="fr-FR" sz="1800" dirty="0"/>
              <a:t>Séance (s) de médiation</a:t>
            </a:r>
          </a:p>
          <a:p>
            <a:pPr marL="0" indent="0" eaLnBrk="1" hangingPunct="1">
              <a:lnSpc>
                <a:spcPct val="80000"/>
              </a:lnSpc>
              <a:buNone/>
            </a:pPr>
            <a:endParaRPr lang="fr-CH" altLang="fr-FR" sz="2000" dirty="0"/>
          </a:p>
          <a:p>
            <a:pPr eaLnBrk="1" hangingPunct="1">
              <a:lnSpc>
                <a:spcPct val="80000"/>
              </a:lnSpc>
              <a:buFontTx/>
              <a:buNone/>
            </a:pPr>
            <a:r>
              <a:rPr lang="fr-CH" altLang="fr-FR" sz="2000" dirty="0">
                <a:solidFill>
                  <a:schemeClr val="accent2"/>
                </a:solidFill>
              </a:rPr>
              <a:t>Le rôle des médiateurs:</a:t>
            </a:r>
          </a:p>
          <a:p>
            <a:pPr eaLnBrk="1" hangingPunct="1">
              <a:lnSpc>
                <a:spcPct val="80000"/>
              </a:lnSpc>
            </a:pPr>
            <a:r>
              <a:rPr lang="fr-CH" altLang="fr-FR" sz="1800" dirty="0"/>
              <a:t>Faciliter la communication, amener les personnes à élaborer leurs solutions</a:t>
            </a:r>
            <a:endParaRPr lang="fr-FR" altLang="fr-FR" sz="1800" dirty="0"/>
          </a:p>
          <a:p>
            <a:pPr eaLnBrk="1" hangingPunct="1">
              <a:lnSpc>
                <a:spcPct val="80000"/>
              </a:lnSpc>
            </a:pPr>
            <a:endParaRPr lang="fr-FR" altLang="fr-FR" sz="2000" dirty="0"/>
          </a:p>
        </p:txBody>
      </p:sp>
      <p:pic>
        <p:nvPicPr>
          <p:cNvPr id="5" name="Picture 1">
            <a:extLst>
              <a:ext uri="{FF2B5EF4-FFF2-40B4-BE49-F238E27FC236}">
                <a16:creationId xmlns:a16="http://schemas.microsoft.com/office/drawing/2014/main" id="{A1892408-8C14-7345-B488-1E22D542439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21482" y="3063441"/>
            <a:ext cx="2298700" cy="1776412"/>
          </a:xfrm>
          <a:prstGeom prst="rect">
            <a:avLst/>
          </a:prstGeom>
          <a:noFill/>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de-DE"/>
              <a:t>Groupe de confiance</a:t>
            </a:r>
            <a:endParaRPr lang="en-US"/>
          </a:p>
        </p:txBody>
      </p:sp>
      <p:graphicFrame>
        <p:nvGraphicFramePr>
          <p:cNvPr id="3" name="Graphique 2"/>
          <p:cNvGraphicFramePr/>
          <p:nvPr>
            <p:extLst>
              <p:ext uri="{D42A27DB-BD31-4B8C-83A1-F6EECF244321}">
                <p14:modId xmlns:p14="http://schemas.microsoft.com/office/powerpoint/2010/main" val="161077815"/>
              </p:ext>
            </p:extLst>
          </p:nvPr>
        </p:nvGraphicFramePr>
        <p:xfrm>
          <a:off x="294468" y="170481"/>
          <a:ext cx="8462074" cy="5470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5116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6857"/>
            <a:ext cx="8229600" cy="787544"/>
          </a:xfrm>
        </p:spPr>
        <p:txBody>
          <a:bodyPr>
            <a:normAutofit/>
          </a:bodyPr>
          <a:lstStyle/>
          <a:p>
            <a:pPr algn="ctr">
              <a:defRPr/>
            </a:pPr>
            <a:r>
              <a:rPr lang="fr-CH" dirty="0">
                <a:solidFill>
                  <a:schemeClr val="accent6"/>
                </a:solidFill>
              </a:rPr>
              <a:t> </a:t>
            </a:r>
            <a:r>
              <a:rPr lang="fr-CH" sz="3600" b="0" dirty="0">
                <a:solidFill>
                  <a:schemeClr val="accent6"/>
                </a:solidFill>
              </a:rPr>
              <a:t>L'examen préalable informel</a:t>
            </a:r>
          </a:p>
        </p:txBody>
      </p:sp>
      <p:sp>
        <p:nvSpPr>
          <p:cNvPr id="3" name="Espace réservé du contenu 2"/>
          <p:cNvSpPr>
            <a:spLocks noGrp="1"/>
          </p:cNvSpPr>
          <p:nvPr>
            <p:ph idx="1"/>
          </p:nvPr>
        </p:nvSpPr>
        <p:spPr>
          <a:xfrm>
            <a:off x="951345" y="1065356"/>
            <a:ext cx="7735455" cy="4033838"/>
          </a:xfrm>
        </p:spPr>
        <p:txBody>
          <a:bodyPr>
            <a:normAutofit fontScale="92500"/>
          </a:bodyPr>
          <a:lstStyle/>
          <a:p>
            <a:pPr>
              <a:defRPr/>
            </a:pPr>
            <a:r>
              <a:rPr lang="fr-CH" sz="2800" dirty="0"/>
              <a:t>Démarche informelle </a:t>
            </a:r>
            <a:r>
              <a:rPr lang="fr-CH" sz="2800" dirty="0">
                <a:sym typeface="Wingdings" panose="05000000000000000000" pitchFamily="2" charset="2"/>
              </a:rPr>
              <a:t> </a:t>
            </a:r>
            <a:r>
              <a:rPr lang="fr-CH" sz="2800" dirty="0">
                <a:solidFill>
                  <a:schemeClr val="accent2"/>
                </a:solidFill>
                <a:sym typeface="Wingdings" panose="05000000000000000000" pitchFamily="2" charset="2"/>
              </a:rPr>
              <a:t>confidentialité</a:t>
            </a:r>
          </a:p>
          <a:p>
            <a:pPr marL="0" indent="0">
              <a:buFontTx/>
              <a:buNone/>
              <a:defRPr/>
            </a:pPr>
            <a:endParaRPr lang="fr-CH" sz="2800" dirty="0">
              <a:sym typeface="Wingdings" panose="05000000000000000000" pitchFamily="2" charset="2"/>
            </a:endParaRPr>
          </a:p>
          <a:p>
            <a:pPr>
              <a:defRPr/>
            </a:pPr>
            <a:r>
              <a:rPr lang="fr-CH" sz="2800" dirty="0">
                <a:sym typeface="Wingdings" panose="05000000000000000000" pitchFamily="2" charset="2"/>
              </a:rPr>
              <a:t>Déclenchée par le Groupe de confiance soit:</a:t>
            </a:r>
          </a:p>
          <a:p>
            <a:pPr lvl="1">
              <a:buFont typeface="Wingdings" panose="05000000000000000000" pitchFamily="2" charset="2"/>
              <a:buChar char="Ø"/>
              <a:defRPr/>
            </a:pPr>
            <a:r>
              <a:rPr lang="fr-CH" sz="2000" dirty="0">
                <a:sym typeface="Wingdings" panose="05000000000000000000" pitchFamily="2" charset="2"/>
              </a:rPr>
              <a:t>A sa propre initiative, avec l'accord des personnes concernées</a:t>
            </a:r>
          </a:p>
          <a:p>
            <a:pPr lvl="1">
              <a:buFont typeface="Wingdings" panose="05000000000000000000" pitchFamily="2" charset="2"/>
              <a:buChar char="Ø"/>
              <a:defRPr/>
            </a:pPr>
            <a:r>
              <a:rPr lang="fr-CH" sz="2000" dirty="0">
                <a:sym typeface="Wingdings" panose="05000000000000000000" pitchFamily="2" charset="2"/>
              </a:rPr>
              <a:t>Sur demande des RH / de l'AE</a:t>
            </a:r>
          </a:p>
          <a:p>
            <a:pPr marL="457200" lvl="1" indent="0">
              <a:buFontTx/>
              <a:buNone/>
              <a:defRPr/>
            </a:pPr>
            <a:endParaRPr lang="fr-CH" sz="2000" dirty="0">
              <a:sym typeface="Wingdings" panose="05000000000000000000" pitchFamily="2" charset="2"/>
            </a:endParaRPr>
          </a:p>
          <a:p>
            <a:pPr>
              <a:defRPr/>
            </a:pPr>
            <a:r>
              <a:rPr lang="fr-CH" sz="2800" dirty="0">
                <a:sym typeface="Wingdings" panose="05000000000000000000" pitchFamily="2" charset="2"/>
              </a:rPr>
              <a:t>Buts:</a:t>
            </a:r>
          </a:p>
          <a:p>
            <a:pPr lvl="1">
              <a:buFont typeface="Wingdings" panose="05000000000000000000" pitchFamily="2" charset="2"/>
              <a:buChar char="Ø"/>
              <a:defRPr/>
            </a:pPr>
            <a:r>
              <a:rPr lang="fr-CH" dirty="0">
                <a:sym typeface="Wingdings" panose="05000000000000000000" pitchFamily="2" charset="2"/>
              </a:rPr>
              <a:t> </a:t>
            </a:r>
            <a:r>
              <a:rPr lang="fr-CH" sz="2000" dirty="0">
                <a:sym typeface="Wingdings" panose="05000000000000000000" pitchFamily="2" charset="2"/>
              </a:rPr>
              <a:t>Analyse de situation</a:t>
            </a:r>
          </a:p>
          <a:p>
            <a:pPr lvl="1">
              <a:buFont typeface="Wingdings" panose="05000000000000000000" pitchFamily="2" charset="2"/>
              <a:buChar char="Ø"/>
              <a:defRPr/>
            </a:pPr>
            <a:r>
              <a:rPr lang="fr-CH" sz="2000" dirty="0">
                <a:sym typeface="Wingdings" panose="05000000000000000000" pitchFamily="2" charset="2"/>
              </a:rPr>
              <a:t> Identifier des mesures utiles à l'amélioration du</a:t>
            </a:r>
          </a:p>
          <a:p>
            <a:pPr marL="457200" lvl="1" indent="0">
              <a:buFontTx/>
              <a:buNone/>
              <a:defRPr/>
            </a:pPr>
            <a:r>
              <a:rPr lang="fr-CH" sz="2000" dirty="0">
                <a:sym typeface="Wingdings" panose="05000000000000000000" pitchFamily="2" charset="2"/>
              </a:rPr>
              <a:t>     climat de travail</a:t>
            </a:r>
          </a:p>
        </p:txBody>
      </p:sp>
      <p:pic>
        <p:nvPicPr>
          <p:cNvPr id="4" name="Picture 3">
            <a:extLst>
              <a:ext uri="{FF2B5EF4-FFF2-40B4-BE49-F238E27FC236}">
                <a16:creationId xmlns:a16="http://schemas.microsoft.com/office/drawing/2014/main" id="{B9A6B0AD-7D68-894D-A962-0E086C32623B}"/>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6982691" y="5250149"/>
            <a:ext cx="1856509" cy="1472767"/>
          </a:xfrm>
          <a:prstGeom prst="rect">
            <a:avLst/>
          </a:prstGeom>
          <a:effectLst>
            <a:softEdge rad="25400"/>
          </a:effectLst>
        </p:spPr>
      </p:pic>
    </p:spTree>
    <p:extLst>
      <p:ext uri="{BB962C8B-B14F-4D97-AF65-F5344CB8AC3E}">
        <p14:creationId xmlns:p14="http://schemas.microsoft.com/office/powerpoint/2010/main" val="121007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de-DE" dirty="0" err="1"/>
              <a:t>Groupe</a:t>
            </a:r>
            <a:r>
              <a:rPr lang="de-DE" dirty="0"/>
              <a:t> de </a:t>
            </a:r>
            <a:r>
              <a:rPr lang="de-DE" dirty="0" err="1"/>
              <a:t>confiance</a:t>
            </a:r>
            <a:endParaRPr lang="en-US" dirty="0"/>
          </a:p>
        </p:txBody>
      </p:sp>
      <p:sp>
        <p:nvSpPr>
          <p:cNvPr id="4" name="Titre 1">
            <a:extLst>
              <a:ext uri="{FF2B5EF4-FFF2-40B4-BE49-F238E27FC236}">
                <a16:creationId xmlns:a16="http://schemas.microsoft.com/office/drawing/2014/main" id="{428FAD51-3F06-8148-A535-455180F1B1E7}"/>
              </a:ext>
            </a:extLst>
          </p:cNvPr>
          <p:cNvSpPr txBox="1">
            <a:spLocks/>
          </p:cNvSpPr>
          <p:nvPr/>
        </p:nvSpPr>
        <p:spPr>
          <a:xfrm>
            <a:off x="457200" y="338065"/>
            <a:ext cx="8229600" cy="1012200"/>
          </a:xfrm>
          <a:prstGeom prst="rect">
            <a:avLst/>
          </a:prstGeom>
        </p:spPr>
        <p:txBody>
          <a:bodyPr>
            <a:normAutofit lnSpcReduction="100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itchFamily="34" charset="0"/>
              </a:defRPr>
            </a:lvl2pPr>
            <a:lvl3pPr algn="l" rtl="0" eaLnBrk="0" fontAlgn="base" hangingPunct="0">
              <a:spcBef>
                <a:spcPct val="0"/>
              </a:spcBef>
              <a:spcAft>
                <a:spcPct val="0"/>
              </a:spcAft>
              <a:defRPr sz="3200" b="1">
                <a:solidFill>
                  <a:schemeClr val="tx2"/>
                </a:solidFill>
                <a:latin typeface="Arial" pitchFamily="34" charset="0"/>
              </a:defRPr>
            </a:lvl3pPr>
            <a:lvl4pPr algn="l" rtl="0" eaLnBrk="0" fontAlgn="base" hangingPunct="0">
              <a:spcBef>
                <a:spcPct val="0"/>
              </a:spcBef>
              <a:spcAft>
                <a:spcPct val="0"/>
              </a:spcAft>
              <a:defRPr sz="3200" b="1">
                <a:solidFill>
                  <a:schemeClr val="tx2"/>
                </a:solidFill>
                <a:latin typeface="Arial" pitchFamily="34" charset="0"/>
              </a:defRPr>
            </a:lvl4pPr>
            <a:lvl5pPr algn="l" rtl="0" eaLnBrk="0" fontAlgn="base" hangingPunct="0">
              <a:spcBef>
                <a:spcPct val="0"/>
              </a:spcBef>
              <a:spcAft>
                <a:spcPct val="0"/>
              </a:spcAft>
              <a:defRPr sz="3200" b="1">
                <a:solidFill>
                  <a:schemeClr val="tx2"/>
                </a:solidFill>
                <a:latin typeface="Arial" pitchFamily="34" charset="0"/>
              </a:defRPr>
            </a:lvl5pPr>
            <a:lvl6pPr marL="457200" algn="l" rtl="0" fontAlgn="base">
              <a:spcBef>
                <a:spcPct val="0"/>
              </a:spcBef>
              <a:spcAft>
                <a:spcPct val="0"/>
              </a:spcAft>
              <a:defRPr sz="3200" b="1">
                <a:solidFill>
                  <a:schemeClr val="tx2"/>
                </a:solidFill>
                <a:latin typeface="Arial" pitchFamily="34" charset="0"/>
              </a:defRPr>
            </a:lvl6pPr>
            <a:lvl7pPr marL="914400" algn="l" rtl="0" fontAlgn="base">
              <a:spcBef>
                <a:spcPct val="0"/>
              </a:spcBef>
              <a:spcAft>
                <a:spcPct val="0"/>
              </a:spcAft>
              <a:defRPr sz="3200" b="1">
                <a:solidFill>
                  <a:schemeClr val="tx2"/>
                </a:solidFill>
                <a:latin typeface="Arial" pitchFamily="34" charset="0"/>
              </a:defRPr>
            </a:lvl7pPr>
            <a:lvl8pPr marL="1371600" algn="l" rtl="0" fontAlgn="base">
              <a:spcBef>
                <a:spcPct val="0"/>
              </a:spcBef>
              <a:spcAft>
                <a:spcPct val="0"/>
              </a:spcAft>
              <a:defRPr sz="3200" b="1">
                <a:solidFill>
                  <a:schemeClr val="tx2"/>
                </a:solidFill>
                <a:latin typeface="Arial" pitchFamily="34" charset="0"/>
              </a:defRPr>
            </a:lvl8pPr>
            <a:lvl9pPr marL="1828800" algn="l" rtl="0" fontAlgn="base">
              <a:spcBef>
                <a:spcPct val="0"/>
              </a:spcBef>
              <a:spcAft>
                <a:spcPct val="0"/>
              </a:spcAft>
              <a:defRPr sz="3200" b="1">
                <a:solidFill>
                  <a:schemeClr val="tx2"/>
                </a:solidFill>
                <a:latin typeface="Arial" pitchFamily="34" charset="0"/>
              </a:defRPr>
            </a:lvl9pPr>
          </a:lstStyle>
          <a:p>
            <a:pPr algn="ctr">
              <a:defRPr/>
            </a:pPr>
            <a:r>
              <a:rPr lang="fr-CH" sz="2800" b="0" kern="0" dirty="0">
                <a:solidFill>
                  <a:schemeClr val="accent6"/>
                </a:solidFill>
              </a:rPr>
              <a:t> </a:t>
            </a:r>
            <a:r>
              <a:rPr lang="fr-CH" b="0" kern="0" dirty="0">
                <a:solidFill>
                  <a:schemeClr val="accent6"/>
                </a:solidFill>
              </a:rPr>
              <a:t>Interventions pour collectif et recommandations</a:t>
            </a:r>
          </a:p>
        </p:txBody>
      </p:sp>
      <p:sp>
        <p:nvSpPr>
          <p:cNvPr id="6" name="Rectangle 5">
            <a:extLst>
              <a:ext uri="{FF2B5EF4-FFF2-40B4-BE49-F238E27FC236}">
                <a16:creationId xmlns:a16="http://schemas.microsoft.com/office/drawing/2014/main" id="{61614235-8F06-B84C-8638-9C03FE4E3760}"/>
              </a:ext>
            </a:extLst>
          </p:cNvPr>
          <p:cNvSpPr/>
          <p:nvPr/>
        </p:nvSpPr>
        <p:spPr>
          <a:xfrm>
            <a:off x="1090024" y="2481528"/>
            <a:ext cx="4049507" cy="1200329"/>
          </a:xfrm>
          <a:prstGeom prst="rect">
            <a:avLst/>
          </a:prstGeom>
        </p:spPr>
        <p:txBody>
          <a:bodyPr wrap="none">
            <a:spAutoFit/>
          </a:bodyPr>
          <a:lstStyle/>
          <a:p>
            <a:pPr>
              <a:defRPr/>
            </a:pPr>
            <a:r>
              <a:rPr lang="fr-CH" sz="2400" dirty="0">
                <a:sym typeface="Wingdings" panose="05000000000000000000" pitchFamily="2" charset="2"/>
              </a:rPr>
              <a:t>Etat de Genève: 		2</a:t>
            </a:r>
          </a:p>
          <a:p>
            <a:pPr>
              <a:defRPr/>
            </a:pPr>
            <a:endParaRPr lang="fr-CH" sz="2400" dirty="0">
              <a:sym typeface="Wingdings" panose="05000000000000000000" pitchFamily="2" charset="2"/>
            </a:endParaRPr>
          </a:p>
          <a:p>
            <a:pPr>
              <a:defRPr/>
            </a:pPr>
            <a:r>
              <a:rPr lang="fr-CH" sz="2400" dirty="0">
                <a:sym typeface="Wingdings" panose="05000000000000000000" pitchFamily="2" charset="2"/>
              </a:rPr>
              <a:t>Etablissements affilés: 	1</a:t>
            </a:r>
          </a:p>
        </p:txBody>
      </p:sp>
      <p:pic>
        <p:nvPicPr>
          <p:cNvPr id="7" name="Picture 6">
            <a:extLst>
              <a:ext uri="{FF2B5EF4-FFF2-40B4-BE49-F238E27FC236}">
                <a16:creationId xmlns:a16="http://schemas.microsoft.com/office/drawing/2014/main" id="{0231DF11-796A-2240-BA1F-B0E842D66BB3}"/>
              </a:ext>
            </a:extLst>
          </p:cNvPr>
          <p:cNvPicPr>
            <a:picLocks noChangeAspect="1"/>
          </p:cNvPicPr>
          <p:nvPr/>
        </p:nvPicPr>
        <p:blipFill>
          <a:blip r:embed="rId3"/>
          <a:stretch>
            <a:fillRect/>
          </a:stretch>
        </p:blipFill>
        <p:spPr>
          <a:xfrm>
            <a:off x="5701748" y="2040835"/>
            <a:ext cx="2776330" cy="2776330"/>
          </a:xfrm>
          <a:prstGeom prst="rect">
            <a:avLst/>
          </a:prstGeom>
        </p:spPr>
      </p:pic>
    </p:spTree>
    <p:extLst>
      <p:ext uri="{BB962C8B-B14F-4D97-AF65-F5344CB8AC3E}">
        <p14:creationId xmlns:p14="http://schemas.microsoft.com/office/powerpoint/2010/main" val="418342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8383"/>
            <a:ext cx="8229600" cy="593580"/>
          </a:xfrm>
        </p:spPr>
        <p:txBody>
          <a:bodyPr>
            <a:noAutofit/>
          </a:bodyPr>
          <a:lstStyle/>
          <a:p>
            <a:pPr algn="ctr">
              <a:defRPr/>
            </a:pPr>
            <a:r>
              <a:rPr lang="fr-CH" sz="3600" b="0" dirty="0">
                <a:solidFill>
                  <a:schemeClr val="accent6"/>
                </a:solidFill>
              </a:rPr>
              <a:t> L'investigation</a:t>
            </a:r>
          </a:p>
        </p:txBody>
      </p:sp>
      <p:sp>
        <p:nvSpPr>
          <p:cNvPr id="3" name="Espace réservé du contenu 2"/>
          <p:cNvSpPr>
            <a:spLocks noGrp="1"/>
          </p:cNvSpPr>
          <p:nvPr>
            <p:ph idx="1"/>
          </p:nvPr>
        </p:nvSpPr>
        <p:spPr>
          <a:xfrm>
            <a:off x="875145" y="942109"/>
            <a:ext cx="7393709" cy="4481657"/>
          </a:xfrm>
        </p:spPr>
        <p:txBody>
          <a:bodyPr>
            <a:normAutofit fontScale="92500" lnSpcReduction="10000"/>
          </a:bodyPr>
          <a:lstStyle/>
          <a:p>
            <a:pPr>
              <a:buFont typeface="Wingdings" pitchFamily="2" charset="2"/>
              <a:buChar char="§"/>
              <a:defRPr/>
            </a:pPr>
            <a:r>
              <a:rPr lang="fr-CH" sz="2800" dirty="0"/>
              <a:t>Démarche formelle: </a:t>
            </a:r>
            <a:r>
              <a:rPr lang="fr-CH" sz="2800" dirty="0">
                <a:solidFill>
                  <a:schemeClr val="accent2"/>
                </a:solidFill>
                <a:sym typeface="Wingdings" panose="05000000000000000000" pitchFamily="2" charset="2"/>
              </a:rPr>
              <a:t>pas de confidentialité, </a:t>
            </a:r>
            <a:r>
              <a:rPr lang="fr-CH" sz="2800" dirty="0">
                <a:sym typeface="Wingdings" panose="05000000000000000000" pitchFamily="2" charset="2"/>
              </a:rPr>
              <a:t>devoir de réserve</a:t>
            </a:r>
          </a:p>
          <a:p>
            <a:pPr>
              <a:buFont typeface="Wingdings" pitchFamily="2" charset="2"/>
              <a:buChar char="§"/>
              <a:defRPr/>
            </a:pPr>
            <a:endParaRPr lang="fr-CH" sz="2800" dirty="0">
              <a:sym typeface="Wingdings" panose="05000000000000000000" pitchFamily="2" charset="2"/>
            </a:endParaRPr>
          </a:p>
          <a:p>
            <a:pPr>
              <a:buFont typeface="Wingdings" pitchFamily="2" charset="2"/>
              <a:buChar char="§"/>
              <a:defRPr/>
            </a:pPr>
            <a:r>
              <a:rPr lang="fr-CH" sz="2800" dirty="0">
                <a:sym typeface="Wingdings" panose="05000000000000000000" pitchFamily="2" charset="2"/>
              </a:rPr>
              <a:t>Déclenchée sur demande:</a:t>
            </a:r>
          </a:p>
          <a:p>
            <a:pPr lvl="1">
              <a:buFont typeface="Wingdings" pitchFamily="2" charset="2"/>
              <a:buChar char="§"/>
              <a:defRPr/>
            </a:pPr>
            <a:r>
              <a:rPr lang="fr-CH" sz="2000" dirty="0">
                <a:sym typeface="Wingdings" panose="05000000000000000000" pitchFamily="2" charset="2"/>
              </a:rPr>
              <a:t>D'</a:t>
            </a:r>
            <a:r>
              <a:rPr lang="fr-CH" sz="2000" dirty="0" err="1">
                <a:sym typeface="Wingdings" panose="05000000000000000000" pitchFamily="2" charset="2"/>
              </a:rPr>
              <a:t>un-e</a:t>
            </a:r>
            <a:r>
              <a:rPr lang="fr-CH" sz="2000" dirty="0">
                <a:sym typeface="Wingdings" panose="05000000000000000000" pitchFamily="2" charset="2"/>
              </a:rPr>
              <a:t> membre du personnel de l'Etat</a:t>
            </a:r>
          </a:p>
          <a:p>
            <a:pPr lvl="1">
              <a:buFont typeface="Wingdings" pitchFamily="2" charset="2"/>
              <a:buChar char="§"/>
              <a:defRPr/>
            </a:pPr>
            <a:r>
              <a:rPr lang="fr-CH" sz="2000" dirty="0">
                <a:sym typeface="Wingdings" panose="05000000000000000000" pitchFamily="2" charset="2"/>
              </a:rPr>
              <a:t>De l'autorité d'engagement (AE)</a:t>
            </a:r>
          </a:p>
          <a:p>
            <a:pPr lvl="1">
              <a:buFont typeface="Wingdings" pitchFamily="2" charset="2"/>
              <a:buChar char="§"/>
              <a:defRPr/>
            </a:pPr>
            <a:endParaRPr lang="fr-CH" sz="2000" dirty="0">
              <a:sym typeface="Wingdings" panose="05000000000000000000" pitchFamily="2" charset="2"/>
            </a:endParaRPr>
          </a:p>
          <a:p>
            <a:pPr>
              <a:buFont typeface="Wingdings" pitchFamily="2" charset="2"/>
              <a:buChar char="§"/>
              <a:defRPr/>
            </a:pPr>
            <a:r>
              <a:rPr lang="fr-CH" sz="2800" dirty="0">
                <a:sym typeface="Wingdings" panose="05000000000000000000" pitchFamily="2" charset="2"/>
              </a:rPr>
              <a:t>Pas d'auto saisine du GDC</a:t>
            </a:r>
          </a:p>
          <a:p>
            <a:pPr lvl="1">
              <a:buFont typeface="Wingdings" pitchFamily="2" charset="2"/>
              <a:buChar char="§"/>
              <a:defRPr/>
            </a:pPr>
            <a:endParaRPr lang="fr-CH" dirty="0">
              <a:sym typeface="Wingdings" panose="05000000000000000000" pitchFamily="2" charset="2"/>
            </a:endParaRPr>
          </a:p>
          <a:p>
            <a:pPr>
              <a:buFont typeface="Wingdings" pitchFamily="2" charset="2"/>
              <a:buChar char="§"/>
              <a:defRPr/>
            </a:pPr>
            <a:r>
              <a:rPr lang="fr-CH" sz="2800" dirty="0">
                <a:sym typeface="Wingdings" panose="05000000000000000000" pitchFamily="2" charset="2"/>
              </a:rPr>
              <a:t>Buts:</a:t>
            </a:r>
          </a:p>
          <a:p>
            <a:pPr lvl="1">
              <a:buFont typeface="Wingdings" pitchFamily="2" charset="2"/>
              <a:buChar char="§"/>
              <a:defRPr/>
            </a:pPr>
            <a:r>
              <a:rPr lang="fr-CH" sz="2000" dirty="0">
                <a:sym typeface="Wingdings" panose="05000000000000000000" pitchFamily="2" charset="2"/>
              </a:rPr>
              <a:t>Etablir les faits, les qualifier juridiquement</a:t>
            </a:r>
          </a:p>
          <a:p>
            <a:pPr lvl="1">
              <a:buFont typeface="Wingdings" pitchFamily="2" charset="2"/>
              <a:buChar char="§"/>
              <a:defRPr/>
            </a:pPr>
            <a:r>
              <a:rPr lang="fr-CH" sz="2000" dirty="0">
                <a:sym typeface="Wingdings" panose="05000000000000000000" pitchFamily="2" charset="2"/>
              </a:rPr>
              <a:t>Constater ou non l'existence d'une atteinte à la personnalité</a:t>
            </a:r>
          </a:p>
        </p:txBody>
      </p:sp>
      <p:sp>
        <p:nvSpPr>
          <p:cNvPr id="4" name="Espace réservé du pied de page 1">
            <a:extLst>
              <a:ext uri="{FF2B5EF4-FFF2-40B4-BE49-F238E27FC236}">
                <a16:creationId xmlns:a16="http://schemas.microsoft.com/office/drawing/2014/main" id="{A9BF212C-F4F7-5C46-A328-D4809EF2ABFD}"/>
              </a:ext>
            </a:extLst>
          </p:cNvPr>
          <p:cNvSpPr>
            <a:spLocks noGrp="1"/>
          </p:cNvSpPr>
          <p:nvPr>
            <p:ph type="ftr" sz="quarter" idx="11"/>
          </p:nvPr>
        </p:nvSpPr>
        <p:spPr>
          <a:xfrm>
            <a:off x="1392238" y="6013450"/>
            <a:ext cx="7494587" cy="112713"/>
          </a:xfrm>
        </p:spPr>
        <p:txBody>
          <a:bodyPr/>
          <a:lstStyle/>
          <a:p>
            <a:pPr>
              <a:defRPr/>
            </a:pPr>
            <a:r>
              <a:rPr lang="de-DE" dirty="0" err="1"/>
              <a:t>Groupe</a:t>
            </a:r>
            <a:r>
              <a:rPr lang="de-DE" dirty="0"/>
              <a:t> de </a:t>
            </a:r>
            <a:r>
              <a:rPr lang="de-DE" dirty="0" err="1"/>
              <a:t>confiance</a:t>
            </a:r>
            <a:endParaRPr lang="en-US" dirty="0"/>
          </a:p>
        </p:txBody>
      </p:sp>
    </p:spTree>
    <p:extLst>
      <p:ext uri="{BB962C8B-B14F-4D97-AF65-F5344CB8AC3E}">
        <p14:creationId xmlns:p14="http://schemas.microsoft.com/office/powerpoint/2010/main" val="121696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pied de page 4"/>
          <p:cNvSpPr>
            <a:spLocks noGrp="1"/>
          </p:cNvSpPr>
          <p:nvPr>
            <p:ph type="ftr" sz="quarter" idx="11"/>
          </p:nvPr>
        </p:nvSpPr>
        <p:spPr>
          <a:noFill/>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rPr>
              <a:t>Groupe de confiance</a:t>
            </a:r>
            <a:endParaRPr lang="en-US" altLang="fr-FR" sz="1000">
              <a:solidFill>
                <a:schemeClr val="bg1"/>
              </a:solidFill>
            </a:endParaRPr>
          </a:p>
        </p:txBody>
      </p:sp>
      <p:sp>
        <p:nvSpPr>
          <p:cNvPr id="37891" name="Rectangle 2"/>
          <p:cNvSpPr>
            <a:spLocks noGrp="1" noChangeArrowheads="1"/>
          </p:cNvSpPr>
          <p:nvPr>
            <p:ph type="title"/>
          </p:nvPr>
        </p:nvSpPr>
        <p:spPr>
          <a:xfrm>
            <a:off x="657225" y="131495"/>
            <a:ext cx="8229600" cy="812490"/>
          </a:xfrm>
        </p:spPr>
        <p:txBody>
          <a:bodyPr/>
          <a:lstStyle/>
          <a:p>
            <a:pPr algn="ctr" eaLnBrk="1" hangingPunct="1"/>
            <a:r>
              <a:rPr lang="fr-CH" altLang="fr-FR" sz="3600" b="0" dirty="0">
                <a:solidFill>
                  <a:schemeClr val="accent2"/>
                </a:solidFill>
              </a:rPr>
              <a:t>L'investigation: établir les faits</a:t>
            </a:r>
            <a:endParaRPr lang="fr-FR" altLang="fr-FR" sz="3600" b="0" dirty="0">
              <a:solidFill>
                <a:schemeClr val="accent2"/>
              </a:solidFill>
            </a:endParaRPr>
          </a:p>
        </p:txBody>
      </p:sp>
      <p:sp>
        <p:nvSpPr>
          <p:cNvPr id="24580" name="Rectangle 3"/>
          <p:cNvSpPr>
            <a:spLocks noGrp="1" noChangeArrowheads="1"/>
          </p:cNvSpPr>
          <p:nvPr>
            <p:ph type="body" idx="1"/>
          </p:nvPr>
        </p:nvSpPr>
        <p:spPr>
          <a:xfrm>
            <a:off x="997527" y="1221076"/>
            <a:ext cx="7342909" cy="4588597"/>
          </a:xfrm>
        </p:spPr>
        <p:txBody>
          <a:bodyPr/>
          <a:lstStyle/>
          <a:p>
            <a:pPr eaLnBrk="1" hangingPunct="1">
              <a:buFontTx/>
              <a:buNone/>
              <a:defRPr/>
            </a:pPr>
            <a:r>
              <a:rPr lang="fr-CH" altLang="fr-FR" sz="2800" dirty="0">
                <a:solidFill>
                  <a:schemeClr val="accent2"/>
                </a:solidFill>
              </a:rPr>
              <a:t>La procédure en bref:</a:t>
            </a:r>
          </a:p>
          <a:p>
            <a:pPr eaLnBrk="1" hangingPunct="1">
              <a:buFontTx/>
              <a:buNone/>
              <a:defRPr/>
            </a:pPr>
            <a:endParaRPr lang="fr-CH" altLang="fr-FR" sz="1600" dirty="0">
              <a:solidFill>
                <a:schemeClr val="accent2"/>
              </a:solidFill>
            </a:endParaRPr>
          </a:p>
          <a:p>
            <a:pPr algn="just" eaLnBrk="1" hangingPunct="1">
              <a:buFont typeface="Wingdings" pitchFamily="2" charset="2"/>
              <a:buChar char="§"/>
              <a:defRPr/>
            </a:pPr>
            <a:r>
              <a:rPr lang="fr-CH" altLang="fr-FR" sz="2000" dirty="0"/>
              <a:t>Demande écrite d'un membre du personnel ou de l'AE</a:t>
            </a:r>
          </a:p>
          <a:p>
            <a:pPr algn="just" eaLnBrk="1" hangingPunct="1">
              <a:buFont typeface="Wingdings" pitchFamily="2" charset="2"/>
              <a:buChar char="§"/>
              <a:defRPr/>
            </a:pPr>
            <a:r>
              <a:rPr lang="fr-CH" altLang="fr-FR" sz="2000" dirty="0"/>
              <a:t>Audition des parties et des témoins séparément</a:t>
            </a:r>
          </a:p>
          <a:p>
            <a:pPr algn="just" eaLnBrk="1" hangingPunct="1">
              <a:buFont typeface="Wingdings" pitchFamily="2" charset="2"/>
              <a:buChar char="§"/>
              <a:defRPr/>
            </a:pPr>
            <a:r>
              <a:rPr lang="fr-CH" altLang="fr-FR" sz="2000" dirty="0"/>
              <a:t>Accompagnement et information des témoins victimes</a:t>
            </a:r>
          </a:p>
          <a:p>
            <a:pPr algn="just" eaLnBrk="1" hangingPunct="1">
              <a:buFont typeface="Wingdings" pitchFamily="2" charset="2"/>
              <a:buChar char="§"/>
              <a:defRPr/>
            </a:pPr>
            <a:r>
              <a:rPr lang="fr-CH" altLang="fr-FR" sz="2000" dirty="0"/>
              <a:t>Accès au dossier par les parties à la fin de l'instruction</a:t>
            </a:r>
          </a:p>
          <a:p>
            <a:pPr algn="just" eaLnBrk="1" hangingPunct="1">
              <a:buFont typeface="Wingdings" pitchFamily="2" charset="2"/>
              <a:buChar char="§"/>
              <a:defRPr/>
            </a:pPr>
            <a:r>
              <a:rPr lang="fr-CH" altLang="fr-FR" sz="2000" dirty="0"/>
              <a:t>Rédaction d'un rapport qui établit les faits, constate une atteinte à la personnalité ou non et, cas échéant, identifie les auteur-e-s de l'atteinte</a:t>
            </a:r>
          </a:p>
          <a:p>
            <a:pPr algn="just" eaLnBrk="1" hangingPunct="1">
              <a:buFont typeface="Wingdings" pitchFamily="2" charset="2"/>
              <a:buChar char="§"/>
              <a:defRPr/>
            </a:pPr>
            <a:r>
              <a:rPr lang="fr-FR" altLang="fr-FR" sz="2000" dirty="0"/>
              <a:t>La décision formelle de constatation ainsi que l'éventuelle sanction appartient </a:t>
            </a:r>
            <a:r>
              <a:rPr lang="fr-CH" altLang="fr-FR" sz="2000" dirty="0"/>
              <a:t>à l'AE</a:t>
            </a:r>
          </a:p>
          <a:p>
            <a:pPr algn="just" eaLnBrk="1" hangingPunct="1">
              <a:buFont typeface="Wingdings" pitchFamily="2" charset="2"/>
              <a:buChar char="§"/>
              <a:defRPr/>
            </a:pPr>
            <a:r>
              <a:rPr lang="fr-CH" altLang="fr-FR" sz="2000" dirty="0"/>
              <a:t>Une voie de recours à la CACJ</a:t>
            </a:r>
          </a:p>
          <a:p>
            <a:pPr marL="0" indent="0" algn="ctr" eaLnBrk="1" hangingPunct="1">
              <a:buFontTx/>
              <a:buNone/>
              <a:defRPr/>
            </a:pPr>
            <a:endParaRPr lang="fr-FR" altLang="fr-FR" sz="2000" i="1" dirty="0">
              <a:solidFill>
                <a:schemeClr val="accent2"/>
              </a:solidFill>
            </a:endParaRPr>
          </a:p>
          <a:p>
            <a:pPr eaLnBrk="1" hangingPunct="1">
              <a:defRPr/>
            </a:pPr>
            <a:endParaRPr lang="fr-CH" altLang="fr-FR" sz="2000" dirty="0"/>
          </a:p>
          <a:p>
            <a:pPr eaLnBrk="1" hangingPunct="1">
              <a:buFontTx/>
              <a:buNone/>
              <a:defRPr/>
            </a:pPr>
            <a:endParaRPr lang="fr-FR" alt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Espace réservé du pied de page 4"/>
          <p:cNvSpPr>
            <a:spLocks noGrp="1"/>
          </p:cNvSpPr>
          <p:nvPr>
            <p:ph type="ftr" sz="quarter" idx="11"/>
          </p:nvPr>
        </p:nvSpPr>
        <p:spPr>
          <a:noFill/>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rPr>
              <a:t>Groupe de confiance</a:t>
            </a:r>
            <a:endParaRPr lang="en-US" altLang="fr-FR" sz="1000">
              <a:solidFill>
                <a:schemeClr val="bg1"/>
              </a:solidFill>
            </a:endParaRPr>
          </a:p>
        </p:txBody>
      </p:sp>
      <p:sp>
        <p:nvSpPr>
          <p:cNvPr id="10242" name="Rectangle 2"/>
          <p:cNvSpPr>
            <a:spLocks noGrp="1" noChangeArrowheads="1"/>
          </p:cNvSpPr>
          <p:nvPr>
            <p:ph type="title"/>
          </p:nvPr>
        </p:nvSpPr>
        <p:spPr/>
        <p:txBody>
          <a:bodyPr/>
          <a:lstStyle/>
          <a:p>
            <a:pPr algn="ctr">
              <a:defRPr/>
            </a:pPr>
            <a:r>
              <a:rPr lang="fr-CH" altLang="fr-FR" sz="3600" b="0" dirty="0">
                <a:solidFill>
                  <a:schemeClr val="accent6"/>
                </a:solidFill>
              </a:rPr>
              <a:t>Protection de la personnalité</a:t>
            </a:r>
            <a:br>
              <a:rPr lang="fr-CH" altLang="fr-FR" sz="3600" b="0" dirty="0">
                <a:solidFill>
                  <a:schemeClr val="accent6"/>
                </a:solidFill>
              </a:rPr>
            </a:br>
            <a:r>
              <a:rPr lang="fr-CH" altLang="fr-FR" sz="3600" b="0" dirty="0">
                <a:solidFill>
                  <a:schemeClr val="accent6"/>
                </a:solidFill>
              </a:rPr>
              <a:t>obligations de l'employeur</a:t>
            </a:r>
            <a:endParaRPr lang="fr-FR" altLang="fr-FR" sz="3600" b="0" dirty="0">
              <a:solidFill>
                <a:schemeClr val="accent2"/>
              </a:solidFill>
            </a:endParaRPr>
          </a:p>
        </p:txBody>
      </p:sp>
      <p:sp>
        <p:nvSpPr>
          <p:cNvPr id="10243" name="Rectangle 3"/>
          <p:cNvSpPr>
            <a:spLocks noGrp="1" noChangeArrowheads="1"/>
          </p:cNvSpPr>
          <p:nvPr>
            <p:ph type="body" idx="1"/>
          </p:nvPr>
        </p:nvSpPr>
        <p:spPr/>
        <p:txBody>
          <a:bodyPr/>
          <a:lstStyle/>
          <a:p>
            <a:pPr marL="0" indent="0">
              <a:buFontTx/>
              <a:buNone/>
              <a:defRPr/>
            </a:pPr>
            <a:r>
              <a:rPr lang="fr-CH" altLang="fr-FR" dirty="0">
                <a:solidFill>
                  <a:schemeClr val="accent6"/>
                </a:solidFill>
              </a:rPr>
              <a:t>Deux obligations </a:t>
            </a:r>
            <a:r>
              <a:rPr lang="fr-CH" altLang="fr-FR" dirty="0"/>
              <a:t>de l'employeur pour protéger la personnalité:</a:t>
            </a:r>
          </a:p>
          <a:p>
            <a:pPr>
              <a:defRPr/>
            </a:pPr>
            <a:r>
              <a:rPr lang="fr-CH" altLang="fr-FR" dirty="0">
                <a:solidFill>
                  <a:schemeClr val="accent6"/>
                </a:solidFill>
              </a:rPr>
              <a:t>Devoir de s'abstenir </a:t>
            </a:r>
            <a:r>
              <a:rPr lang="fr-CH" altLang="fr-FR" dirty="0"/>
              <a:t>de toute discrimination ou atteinte la santé physique ou psychique</a:t>
            </a:r>
          </a:p>
          <a:p>
            <a:pPr>
              <a:defRPr/>
            </a:pPr>
            <a:r>
              <a:rPr lang="fr-CH" altLang="fr-FR" dirty="0">
                <a:solidFill>
                  <a:schemeClr val="accent6"/>
                </a:solidFill>
              </a:rPr>
              <a:t>Devoir d'agir </a:t>
            </a:r>
            <a:r>
              <a:rPr lang="fr-CH" altLang="fr-FR" dirty="0"/>
              <a:t>pour gérer les conflits et faire cesser des atteintes à la personnalité</a:t>
            </a:r>
          </a:p>
          <a:p>
            <a:pPr marL="0" indent="0">
              <a:buFontTx/>
              <a:buNone/>
              <a:defRPr/>
            </a:pPr>
            <a:endParaRPr lang="fr-CH" dirty="0"/>
          </a:p>
          <a:p>
            <a:pPr marL="0" indent="0">
              <a:buFontTx/>
              <a:buNone/>
              <a:defRPr/>
            </a:pPr>
            <a:r>
              <a:rPr lang="fr-CH" dirty="0"/>
              <a:t>Arrêt du TF 2C_462/2012: nécessité de prévoir un </a:t>
            </a:r>
            <a:r>
              <a:rPr lang="fr-CH" dirty="0">
                <a:solidFill>
                  <a:schemeClr val="accent6"/>
                </a:solidFill>
              </a:rPr>
              <a:t>dispositif hors hiérarchie</a:t>
            </a:r>
            <a:r>
              <a:rPr lang="fr-CH" dirty="0"/>
              <a:t> en matière de gestion de conflits.</a:t>
            </a:r>
          </a:p>
          <a:p>
            <a:pPr>
              <a:buFontTx/>
              <a:buNone/>
              <a:defRPr/>
            </a:pPr>
            <a:endParaRPr lang="fr-FR" altLang="fr-FR" dirty="0">
              <a:solidFill>
                <a:schemeClr val="accent6"/>
              </a:solidFill>
            </a:endParaRPr>
          </a:p>
        </p:txBody>
      </p:sp>
      <p:sp>
        <p:nvSpPr>
          <p:cNvPr id="12293" name="Espace réservé de la date 1"/>
          <p:cNvSpPr>
            <a:spLocks noGrp="1"/>
          </p:cNvSpPr>
          <p:nvPr>
            <p:ph type="dt" sz="quarter" idx="10"/>
          </p:nvPr>
        </p:nvSpPr>
        <p:spPr>
          <a:noFill/>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fr-FR" altLang="fr-FR" sz="1000">
                <a:solidFill>
                  <a:schemeClr val="bg1"/>
                </a:solidFill>
              </a:rPr>
              <a:t>18.01.2017</a:t>
            </a:r>
            <a:endParaRPr lang="de-DE" altLang="fr-FR" sz="1000">
              <a:solidFill>
                <a:schemeClr val="bg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de-DE"/>
              <a:t>Groupe de confiance</a:t>
            </a:r>
            <a:endParaRPr lang="en-US"/>
          </a:p>
        </p:txBody>
      </p:sp>
      <p:pic>
        <p:nvPicPr>
          <p:cNvPr id="7" name="Picture 6">
            <a:extLst>
              <a:ext uri="{FF2B5EF4-FFF2-40B4-BE49-F238E27FC236}">
                <a16:creationId xmlns:a16="http://schemas.microsoft.com/office/drawing/2014/main" id="{053B4613-1AB7-EE46-8B1E-5437A8793CEE}"/>
              </a:ext>
            </a:extLst>
          </p:cNvPr>
          <p:cNvPicPr>
            <a:picLocks noChangeAspect="1"/>
          </p:cNvPicPr>
          <p:nvPr/>
        </p:nvPicPr>
        <p:blipFill>
          <a:blip r:embed="rId3"/>
          <a:stretch>
            <a:fillRect/>
          </a:stretch>
        </p:blipFill>
        <p:spPr>
          <a:xfrm>
            <a:off x="1392238" y="588431"/>
            <a:ext cx="6567053" cy="4834469"/>
          </a:xfrm>
          <a:prstGeom prst="rect">
            <a:avLst/>
          </a:prstGeom>
        </p:spPr>
      </p:pic>
    </p:spTree>
    <p:extLst>
      <p:ext uri="{BB962C8B-B14F-4D97-AF65-F5344CB8AC3E}">
        <p14:creationId xmlns:p14="http://schemas.microsoft.com/office/powerpoint/2010/main" val="301723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60848" y="428814"/>
            <a:ext cx="6172200" cy="785813"/>
          </a:xfrm>
        </p:spPr>
        <p:txBody>
          <a:bodyPr/>
          <a:lstStyle/>
          <a:p>
            <a:pPr algn="ctr">
              <a:defRPr/>
            </a:pPr>
            <a:r>
              <a:rPr lang="fr-CH" altLang="fr-FR" sz="3600" b="0" dirty="0">
                <a:solidFill>
                  <a:schemeClr val="accent6"/>
                </a:solidFill>
              </a:rPr>
              <a:t>Prestations de</a:t>
            </a:r>
            <a:br>
              <a:rPr lang="fr-CH" altLang="fr-FR" sz="3600" b="0" dirty="0">
                <a:solidFill>
                  <a:schemeClr val="accent6"/>
                </a:solidFill>
              </a:rPr>
            </a:br>
            <a:r>
              <a:rPr lang="fr-CH" altLang="fr-FR" sz="3600" b="0" dirty="0">
                <a:solidFill>
                  <a:schemeClr val="accent6"/>
                </a:solidFill>
              </a:rPr>
              <a:t>prévention et sensibilisation</a:t>
            </a:r>
            <a:endParaRPr lang="fr-FR" altLang="fr-FR" sz="3600" b="0" dirty="0">
              <a:solidFill>
                <a:schemeClr val="accent6"/>
              </a:solidFill>
            </a:endParaRPr>
          </a:p>
        </p:txBody>
      </p:sp>
      <p:sp>
        <p:nvSpPr>
          <p:cNvPr id="11267" name="Rectangle 3"/>
          <p:cNvSpPr>
            <a:spLocks noGrp="1" noChangeArrowheads="1"/>
          </p:cNvSpPr>
          <p:nvPr>
            <p:ph type="body" idx="1"/>
          </p:nvPr>
        </p:nvSpPr>
        <p:spPr>
          <a:xfrm>
            <a:off x="1012259" y="1632897"/>
            <a:ext cx="7069377" cy="4126219"/>
          </a:xfrm>
        </p:spPr>
        <p:txBody>
          <a:bodyPr/>
          <a:lstStyle/>
          <a:p>
            <a:pPr marL="0" indent="0" eaLnBrk="1" hangingPunct="1">
              <a:buSzPct val="90000"/>
              <a:buNone/>
              <a:defRPr/>
            </a:pPr>
            <a:r>
              <a:rPr lang="fr-CH" altLang="fr-FR" dirty="0" smtClean="0">
                <a:solidFill>
                  <a:schemeClr val="accent2"/>
                </a:solidFill>
              </a:rPr>
              <a:t>Lettres d'information</a:t>
            </a:r>
          </a:p>
          <a:p>
            <a:pPr marL="0" indent="0" eaLnBrk="1" hangingPunct="1">
              <a:buSzPct val="90000"/>
              <a:buNone/>
              <a:defRPr/>
            </a:pPr>
            <a:endParaRPr lang="fr-CH" altLang="fr-FR" dirty="0" smtClean="0">
              <a:solidFill>
                <a:schemeClr val="accent2"/>
              </a:solidFill>
            </a:endParaRPr>
          </a:p>
          <a:p>
            <a:pPr marL="0" indent="0" eaLnBrk="1" hangingPunct="1">
              <a:buSzPct val="90000"/>
              <a:buNone/>
              <a:defRPr/>
            </a:pPr>
            <a:r>
              <a:rPr lang="fr-CH" altLang="fr-FR" dirty="0" smtClean="0">
                <a:solidFill>
                  <a:schemeClr val="accent2"/>
                </a:solidFill>
              </a:rPr>
              <a:t>Outils d'aide à la gestion des tensions ou conflits</a:t>
            </a:r>
            <a:endParaRPr lang="fr-CH" altLang="fr-FR" dirty="0" smtClean="0"/>
          </a:p>
          <a:p>
            <a:pPr eaLnBrk="1" hangingPunct="1">
              <a:buSzPct val="90000"/>
              <a:defRPr/>
            </a:pPr>
            <a:r>
              <a:rPr lang="fr-CH" altLang="fr-FR" dirty="0" smtClean="0"/>
              <a:t>Plateforme prévention et gestion</a:t>
            </a:r>
          </a:p>
          <a:p>
            <a:pPr eaLnBrk="1" hangingPunct="1">
              <a:buSzPct val="90000"/>
              <a:defRPr/>
            </a:pPr>
            <a:r>
              <a:rPr lang="fr-CH" altLang="fr-FR" dirty="0" smtClean="0"/>
              <a:t>E-learning sur le harcèlement sexuel</a:t>
            </a:r>
          </a:p>
          <a:p>
            <a:pPr eaLnBrk="1" hangingPunct="1">
              <a:buSzPct val="90000"/>
              <a:defRPr/>
            </a:pPr>
            <a:r>
              <a:rPr lang="fr-CH" altLang="fr-FR" dirty="0" smtClean="0"/>
              <a:t>Modèle de convention de respect</a:t>
            </a:r>
          </a:p>
          <a:p>
            <a:pPr eaLnBrk="1" hangingPunct="1">
              <a:buSzPct val="90000"/>
              <a:defRPr/>
            </a:pPr>
            <a:r>
              <a:rPr lang="fr-CH" altLang="fr-FR" dirty="0" smtClean="0"/>
              <a:t>Démarche civilité</a:t>
            </a:r>
          </a:p>
          <a:p>
            <a:pPr marL="0" indent="0" eaLnBrk="1" hangingPunct="1">
              <a:lnSpc>
                <a:spcPct val="150000"/>
              </a:lnSpc>
              <a:buSzPct val="90000"/>
              <a:buNone/>
              <a:defRPr/>
            </a:pPr>
            <a:r>
              <a:rPr lang="fr-CH" altLang="fr-FR" dirty="0" smtClean="0">
                <a:solidFill>
                  <a:schemeClr val="accent2"/>
                </a:solidFill>
              </a:rPr>
              <a:t>Interventions  dans des formations</a:t>
            </a:r>
            <a:endParaRPr lang="fr-CH" altLang="fr-FR" dirty="0" smtClean="0"/>
          </a:p>
          <a:p>
            <a:pPr eaLnBrk="1" hangingPunct="1">
              <a:buSzPct val="90000"/>
              <a:buFont typeface="Wingdings" pitchFamily="2" charset="2"/>
              <a:buChar char="§"/>
              <a:defRPr/>
            </a:pPr>
            <a:endParaRPr lang="fr-CH" altLang="fr-FR" dirty="0" smtClean="0"/>
          </a:p>
          <a:p>
            <a:pPr eaLnBrk="1" hangingPunct="1">
              <a:buSzPct val="90000"/>
              <a:buFont typeface="Wingdings" pitchFamily="2" charset="2"/>
              <a:buChar char="§"/>
              <a:defRPr/>
            </a:pPr>
            <a:endParaRPr lang="fr-CH" altLang="fr-FR" dirty="0" smtClean="0"/>
          </a:p>
        </p:txBody>
      </p:sp>
      <p:pic>
        <p:nvPicPr>
          <p:cNvPr id="2" name="Image 1"/>
          <p:cNvPicPr>
            <a:picLocks noChangeAspect="1"/>
          </p:cNvPicPr>
          <p:nvPr/>
        </p:nvPicPr>
        <p:blipFill>
          <a:blip r:embed="rId3"/>
          <a:stretch>
            <a:fillRect/>
          </a:stretch>
        </p:blipFill>
        <p:spPr>
          <a:xfrm>
            <a:off x="6833652" y="3987902"/>
            <a:ext cx="1598791" cy="1331716"/>
          </a:xfrm>
          <a:prstGeom prst="rect">
            <a:avLst/>
          </a:prstGeom>
        </p:spPr>
      </p:pic>
    </p:spTree>
    <p:extLst>
      <p:ext uri="{BB962C8B-B14F-4D97-AF65-F5344CB8AC3E}">
        <p14:creationId xmlns:p14="http://schemas.microsoft.com/office/powerpoint/2010/main" val="702905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878659"/>
            <a:ext cx="13856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CH" sz="1500"/>
          </a:p>
        </p:txBody>
      </p:sp>
      <p:graphicFrame>
        <p:nvGraphicFramePr>
          <p:cNvPr id="5" name="Graphique 4"/>
          <p:cNvGraphicFramePr/>
          <p:nvPr>
            <p:extLst>
              <p:ext uri="{D42A27DB-BD31-4B8C-83A1-F6EECF244321}">
                <p14:modId xmlns:p14="http://schemas.microsoft.com/office/powerpoint/2010/main" val="3275578882"/>
              </p:ext>
            </p:extLst>
          </p:nvPr>
        </p:nvGraphicFramePr>
        <p:xfrm>
          <a:off x="0" y="0"/>
          <a:ext cx="9005435"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p:cNvSpPr>
            <a:spLocks noChangeArrowheads="1"/>
          </p:cNvSpPr>
          <p:nvPr/>
        </p:nvSpPr>
        <p:spPr bwMode="auto">
          <a:xfrm>
            <a:off x="1" y="3843316"/>
            <a:ext cx="13856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CH" sz="1500"/>
          </a:p>
        </p:txBody>
      </p:sp>
    </p:spTree>
    <p:extLst>
      <p:ext uri="{BB962C8B-B14F-4D97-AF65-F5344CB8AC3E}">
        <p14:creationId xmlns:p14="http://schemas.microsoft.com/office/powerpoint/2010/main" val="3071045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5659" y="4597690"/>
            <a:ext cx="240506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txBox="1">
            <a:spLocks noChangeArrowheads="1"/>
          </p:cNvSpPr>
          <p:nvPr/>
        </p:nvSpPr>
        <p:spPr bwMode="auto">
          <a:xfrm>
            <a:off x="1416050" y="1868488"/>
            <a:ext cx="6318250"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9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Blip>
                <a:blip r:embed="rId4"/>
              </a:buBlip>
              <a:defRPr/>
            </a:pPr>
            <a:r>
              <a:rPr lang="fr-CH" altLang="fr-FR" kern="0" dirty="0">
                <a:solidFill>
                  <a:srgbClr val="000000"/>
                </a:solidFill>
                <a:latin typeface="Arial"/>
              </a:rPr>
              <a:t>N’a pas de pouvoir décisionnel</a:t>
            </a:r>
          </a:p>
          <a:p>
            <a:pPr eaLnBrk="1" hangingPunct="1">
              <a:buFontTx/>
              <a:buBlip>
                <a:blip r:embed="rId4"/>
              </a:buBlip>
              <a:defRPr/>
            </a:pPr>
            <a:r>
              <a:rPr lang="fr-CH" altLang="fr-FR" kern="0" dirty="0">
                <a:solidFill>
                  <a:srgbClr val="000000"/>
                </a:solidFill>
                <a:latin typeface="Arial"/>
              </a:rPr>
              <a:t>N'a pas de rôle d'encadrement</a:t>
            </a:r>
          </a:p>
          <a:p>
            <a:pPr eaLnBrk="1" hangingPunct="1">
              <a:buFontTx/>
              <a:buBlip>
                <a:blip r:embed="rId4"/>
              </a:buBlip>
              <a:defRPr/>
            </a:pPr>
            <a:r>
              <a:rPr lang="fr-CH" altLang="fr-FR" kern="0" dirty="0">
                <a:solidFill>
                  <a:srgbClr val="000000"/>
                </a:solidFill>
                <a:latin typeface="Arial"/>
              </a:rPr>
              <a:t>Ne peut pas se substituer aux hiérarchies</a:t>
            </a:r>
          </a:p>
          <a:p>
            <a:pPr eaLnBrk="1" hangingPunct="1">
              <a:buFontTx/>
              <a:buBlip>
                <a:blip r:embed="rId4"/>
              </a:buBlip>
              <a:defRPr/>
            </a:pPr>
            <a:r>
              <a:rPr lang="fr-CH" altLang="fr-FR" kern="0" dirty="0">
                <a:solidFill>
                  <a:srgbClr val="000000"/>
                </a:solidFill>
                <a:latin typeface="Arial"/>
              </a:rPr>
              <a:t>Ne peut pas se substituer aux RH</a:t>
            </a:r>
          </a:p>
          <a:p>
            <a:pPr eaLnBrk="1" hangingPunct="1">
              <a:buFontTx/>
              <a:buBlip>
                <a:blip r:embed="rId4"/>
              </a:buBlip>
              <a:defRPr/>
            </a:pPr>
            <a:r>
              <a:rPr lang="fr-CH" altLang="fr-FR" kern="0" dirty="0">
                <a:solidFill>
                  <a:srgbClr val="000000"/>
                </a:solidFill>
                <a:latin typeface="Arial"/>
              </a:rPr>
              <a:t>N'est pas sur le terrain au quotidien</a:t>
            </a:r>
          </a:p>
          <a:p>
            <a:pPr eaLnBrk="1" hangingPunct="1">
              <a:buFontTx/>
              <a:buBlip>
                <a:blip r:embed="rId4"/>
              </a:buBlip>
              <a:defRPr/>
            </a:pPr>
            <a:r>
              <a:rPr lang="fr-CH" altLang="fr-FR" kern="0" dirty="0">
                <a:solidFill>
                  <a:srgbClr val="000000"/>
                </a:solidFill>
                <a:latin typeface="Arial"/>
              </a:rPr>
              <a:t>N’est pas un syndicat ni un avocat</a:t>
            </a:r>
          </a:p>
          <a:p>
            <a:pPr eaLnBrk="1" hangingPunct="1">
              <a:buFontTx/>
              <a:buBlip>
                <a:blip r:embed="rId4"/>
              </a:buBlip>
              <a:defRPr/>
            </a:pPr>
            <a:r>
              <a:rPr lang="fr-CH" altLang="fr-FR" kern="0" dirty="0">
                <a:solidFill>
                  <a:srgbClr val="000000"/>
                </a:solidFill>
                <a:latin typeface="Arial"/>
              </a:rPr>
              <a:t>Ne défend ni l’employeur ni l’employé</a:t>
            </a:r>
          </a:p>
          <a:p>
            <a:pPr marL="0" indent="0" eaLnBrk="1" hangingPunct="1">
              <a:buFontTx/>
              <a:buNone/>
              <a:defRPr/>
            </a:pPr>
            <a:endParaRPr lang="fr-FR" altLang="fr-FR" kern="0" dirty="0">
              <a:solidFill>
                <a:srgbClr val="000000"/>
              </a:solidFill>
              <a:latin typeface="Arial"/>
            </a:endParaRPr>
          </a:p>
        </p:txBody>
      </p:sp>
      <p:sp>
        <p:nvSpPr>
          <p:cNvPr id="4" name="Rectangle 2"/>
          <p:cNvSpPr txBox="1">
            <a:spLocks noChangeArrowheads="1"/>
          </p:cNvSpPr>
          <p:nvPr/>
        </p:nvSpPr>
        <p:spPr bwMode="auto">
          <a:xfrm>
            <a:off x="817563" y="274638"/>
            <a:ext cx="79517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eaLnBrk="1" hangingPunct="1">
              <a:defRPr/>
            </a:pPr>
            <a:r>
              <a:rPr lang="fr-CH" altLang="fr-FR" b="0" kern="0" dirty="0">
                <a:solidFill>
                  <a:srgbClr val="333399"/>
                </a:solidFill>
                <a:latin typeface="Arial"/>
              </a:rPr>
              <a:t>Rôle: le Groupe de confiance</a:t>
            </a:r>
            <a:endParaRPr lang="fr-FR" altLang="fr-FR" b="0" kern="0" dirty="0">
              <a:solidFill>
                <a:srgbClr val="333399"/>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588077" y="208593"/>
            <a:ext cx="6464300" cy="878466"/>
          </a:xfrm>
        </p:spPr>
        <p:txBody>
          <a:bodyPr/>
          <a:lstStyle/>
          <a:p>
            <a:pPr algn="ctr" eaLnBrk="1" hangingPunct="1"/>
            <a:r>
              <a:rPr lang="fr-CH" altLang="fr-FR" sz="3600" b="0" dirty="0">
                <a:solidFill>
                  <a:schemeClr val="accent2"/>
                </a:solidFill>
              </a:rPr>
              <a:t>Rôle: le Groupe de </a:t>
            </a:r>
            <a:r>
              <a:rPr lang="fr-CH" altLang="fr-FR" b="0" dirty="0">
                <a:solidFill>
                  <a:schemeClr val="accent2"/>
                </a:solidFill>
              </a:rPr>
              <a:t>confiance</a:t>
            </a:r>
            <a:endParaRPr lang="fr-FR" altLang="fr-FR" b="0" dirty="0">
              <a:solidFill>
                <a:schemeClr val="accent2"/>
              </a:solidFill>
            </a:endParaRPr>
          </a:p>
        </p:txBody>
      </p:sp>
      <p:sp>
        <p:nvSpPr>
          <p:cNvPr id="43011" name="Rectangle 3"/>
          <p:cNvSpPr>
            <a:spLocks noGrp="1" noChangeArrowheads="1"/>
          </p:cNvSpPr>
          <p:nvPr>
            <p:ph type="body" idx="4294967295"/>
          </p:nvPr>
        </p:nvSpPr>
        <p:spPr>
          <a:xfrm>
            <a:off x="1112404" y="1087059"/>
            <a:ext cx="7415645" cy="4013200"/>
          </a:xfrm>
        </p:spPr>
        <p:txBody>
          <a:bodyPr/>
          <a:lstStyle/>
          <a:p>
            <a:pPr eaLnBrk="1" hangingPunct="1">
              <a:buFontTx/>
              <a:buNone/>
            </a:pPr>
            <a:endParaRPr lang="fr-CH" altLang="fr-FR" dirty="0"/>
          </a:p>
          <a:p>
            <a:pPr eaLnBrk="1" hangingPunct="1"/>
            <a:r>
              <a:rPr lang="fr-CH" altLang="fr-FR" dirty="0"/>
              <a:t>Est à l'</a:t>
            </a:r>
            <a:r>
              <a:rPr lang="fr-CH" altLang="fr-FR" dirty="0">
                <a:solidFill>
                  <a:schemeClr val="accent2"/>
                </a:solidFill>
              </a:rPr>
              <a:t>écoute</a:t>
            </a:r>
            <a:r>
              <a:rPr lang="fr-CH" altLang="fr-FR" dirty="0"/>
              <a:t> des personnes en difficulté</a:t>
            </a:r>
          </a:p>
          <a:p>
            <a:pPr eaLnBrk="1" hangingPunct="1"/>
            <a:r>
              <a:rPr lang="fr-CH" altLang="fr-FR" dirty="0">
                <a:solidFill>
                  <a:schemeClr val="accent2"/>
                </a:solidFill>
              </a:rPr>
              <a:t>Evalue</a:t>
            </a:r>
            <a:r>
              <a:rPr lang="fr-CH" altLang="fr-FR" dirty="0"/>
              <a:t> et </a:t>
            </a:r>
            <a:r>
              <a:rPr lang="fr-CH" altLang="fr-FR" dirty="0">
                <a:solidFill>
                  <a:schemeClr val="accent2"/>
                </a:solidFill>
              </a:rPr>
              <a:t>oriente</a:t>
            </a:r>
            <a:r>
              <a:rPr lang="fr-CH" altLang="fr-FR" dirty="0"/>
              <a:t> selon les besoins identifiés</a:t>
            </a:r>
          </a:p>
          <a:p>
            <a:pPr eaLnBrk="1" hangingPunct="1"/>
            <a:r>
              <a:rPr lang="fr-CH" altLang="fr-FR" dirty="0">
                <a:solidFill>
                  <a:schemeClr val="accent2"/>
                </a:solidFill>
              </a:rPr>
              <a:t>Aide</a:t>
            </a:r>
            <a:r>
              <a:rPr lang="fr-CH" altLang="fr-FR" dirty="0"/>
              <a:t> à la gestion des conflits</a:t>
            </a:r>
          </a:p>
          <a:p>
            <a:pPr eaLnBrk="1" hangingPunct="1"/>
            <a:r>
              <a:rPr lang="fr-CH" altLang="fr-FR" dirty="0"/>
              <a:t>Exerce un </a:t>
            </a:r>
            <a:r>
              <a:rPr lang="fr-CH" altLang="fr-FR" dirty="0">
                <a:solidFill>
                  <a:schemeClr val="accent2"/>
                </a:solidFill>
              </a:rPr>
              <a:t>lien facilitateur </a:t>
            </a:r>
            <a:r>
              <a:rPr lang="fr-CH" altLang="fr-FR" dirty="0"/>
              <a:t>avec l'interne</a:t>
            </a:r>
          </a:p>
          <a:p>
            <a:pPr eaLnBrk="1" hangingPunct="1"/>
            <a:r>
              <a:rPr lang="fr-CH" altLang="fr-FR" dirty="0"/>
              <a:t>Exerce un </a:t>
            </a:r>
            <a:r>
              <a:rPr lang="fr-CH" altLang="fr-FR" dirty="0">
                <a:solidFill>
                  <a:schemeClr val="accent2"/>
                </a:solidFill>
              </a:rPr>
              <a:t>rôle d'alerte</a:t>
            </a:r>
          </a:p>
          <a:p>
            <a:pPr eaLnBrk="1" hangingPunct="1"/>
            <a:r>
              <a:rPr lang="fr-CH" altLang="fr-FR" dirty="0"/>
              <a:t>Etablit un </a:t>
            </a:r>
            <a:r>
              <a:rPr lang="fr-CH" altLang="fr-FR" dirty="0">
                <a:solidFill>
                  <a:schemeClr val="accent2"/>
                </a:solidFill>
              </a:rPr>
              <a:t>constat </a:t>
            </a:r>
            <a:r>
              <a:rPr lang="fr-CH" altLang="fr-FR" dirty="0"/>
              <a:t>après établissement des faits, sur plainte</a:t>
            </a:r>
          </a:p>
        </p:txBody>
      </p:sp>
      <p:sp>
        <p:nvSpPr>
          <p:cNvPr id="6" name="Espace réservé du pied de page 1">
            <a:extLst>
              <a:ext uri="{FF2B5EF4-FFF2-40B4-BE49-F238E27FC236}">
                <a16:creationId xmlns:a16="http://schemas.microsoft.com/office/drawing/2014/main" id="{883FDE47-49E7-CC4C-9677-B1B83C294003}"/>
              </a:ext>
            </a:extLst>
          </p:cNvPr>
          <p:cNvSpPr>
            <a:spLocks noGrp="1"/>
          </p:cNvSpPr>
          <p:nvPr>
            <p:ph type="ftr" sz="quarter" idx="11"/>
          </p:nvPr>
        </p:nvSpPr>
        <p:spPr>
          <a:xfrm>
            <a:off x="1392238" y="6013450"/>
            <a:ext cx="7494587" cy="112713"/>
          </a:xfrm>
        </p:spPr>
        <p:txBody>
          <a:bodyPr/>
          <a:lstStyle/>
          <a:p>
            <a:pPr>
              <a:defRPr/>
            </a:pPr>
            <a:r>
              <a:rPr lang="de-DE" dirty="0" err="1"/>
              <a:t>Groupe</a:t>
            </a:r>
            <a:r>
              <a:rPr lang="de-DE" dirty="0"/>
              <a:t> de </a:t>
            </a:r>
            <a:r>
              <a:rPr lang="de-DE" dirty="0" err="1"/>
              <a:t>confiance</a:t>
            </a:r>
            <a:endParaRPr lang="en-US" dirty="0"/>
          </a:p>
        </p:txBody>
      </p:sp>
      <p:pic>
        <p:nvPicPr>
          <p:cNvPr id="2" name="Image 1"/>
          <p:cNvPicPr>
            <a:picLocks noChangeAspect="1"/>
          </p:cNvPicPr>
          <p:nvPr/>
        </p:nvPicPr>
        <p:blipFill>
          <a:blip r:embed="rId3"/>
          <a:stretch>
            <a:fillRect/>
          </a:stretch>
        </p:blipFill>
        <p:spPr>
          <a:xfrm>
            <a:off x="6210771" y="4411351"/>
            <a:ext cx="2048434" cy="13778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de-DE" smtClean="0"/>
              <a:t>Groupe de confiance</a:t>
            </a:r>
            <a:endParaRPr lang="en-US"/>
          </a:p>
        </p:txBody>
      </p:sp>
      <p:sp>
        <p:nvSpPr>
          <p:cNvPr id="9" name="Rectangle 2"/>
          <p:cNvSpPr txBox="1">
            <a:spLocks noChangeArrowheads="1"/>
          </p:cNvSpPr>
          <p:nvPr/>
        </p:nvSpPr>
        <p:spPr bwMode="auto">
          <a:xfrm>
            <a:off x="1392238" y="0"/>
            <a:ext cx="6786934" cy="54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itchFamily="34" charset="0"/>
              </a:defRPr>
            </a:lvl2pPr>
            <a:lvl3pPr algn="l" rtl="0" eaLnBrk="0" fontAlgn="base" hangingPunct="0">
              <a:spcBef>
                <a:spcPct val="0"/>
              </a:spcBef>
              <a:spcAft>
                <a:spcPct val="0"/>
              </a:spcAft>
              <a:defRPr sz="3200" b="1">
                <a:solidFill>
                  <a:schemeClr val="tx2"/>
                </a:solidFill>
                <a:latin typeface="Arial" pitchFamily="34" charset="0"/>
              </a:defRPr>
            </a:lvl3pPr>
            <a:lvl4pPr algn="l" rtl="0" eaLnBrk="0" fontAlgn="base" hangingPunct="0">
              <a:spcBef>
                <a:spcPct val="0"/>
              </a:spcBef>
              <a:spcAft>
                <a:spcPct val="0"/>
              </a:spcAft>
              <a:defRPr sz="3200" b="1">
                <a:solidFill>
                  <a:schemeClr val="tx2"/>
                </a:solidFill>
                <a:latin typeface="Arial" pitchFamily="34" charset="0"/>
              </a:defRPr>
            </a:lvl4pPr>
            <a:lvl5pPr algn="l" rtl="0" eaLnBrk="0" fontAlgn="base" hangingPunct="0">
              <a:spcBef>
                <a:spcPct val="0"/>
              </a:spcBef>
              <a:spcAft>
                <a:spcPct val="0"/>
              </a:spcAft>
              <a:defRPr sz="3200" b="1">
                <a:solidFill>
                  <a:schemeClr val="tx2"/>
                </a:solidFill>
                <a:latin typeface="Arial" pitchFamily="34" charset="0"/>
              </a:defRPr>
            </a:lvl5pPr>
            <a:lvl6pPr marL="457200" algn="l" rtl="0" fontAlgn="base">
              <a:spcBef>
                <a:spcPct val="0"/>
              </a:spcBef>
              <a:spcAft>
                <a:spcPct val="0"/>
              </a:spcAft>
              <a:defRPr sz="3200" b="1">
                <a:solidFill>
                  <a:schemeClr val="tx2"/>
                </a:solidFill>
                <a:latin typeface="Arial" pitchFamily="34" charset="0"/>
              </a:defRPr>
            </a:lvl6pPr>
            <a:lvl7pPr marL="914400" algn="l" rtl="0" fontAlgn="base">
              <a:spcBef>
                <a:spcPct val="0"/>
              </a:spcBef>
              <a:spcAft>
                <a:spcPct val="0"/>
              </a:spcAft>
              <a:defRPr sz="3200" b="1">
                <a:solidFill>
                  <a:schemeClr val="tx2"/>
                </a:solidFill>
                <a:latin typeface="Arial" pitchFamily="34" charset="0"/>
              </a:defRPr>
            </a:lvl7pPr>
            <a:lvl8pPr marL="1371600" algn="l" rtl="0" fontAlgn="base">
              <a:spcBef>
                <a:spcPct val="0"/>
              </a:spcBef>
              <a:spcAft>
                <a:spcPct val="0"/>
              </a:spcAft>
              <a:defRPr sz="3200" b="1">
                <a:solidFill>
                  <a:schemeClr val="tx2"/>
                </a:solidFill>
                <a:latin typeface="Arial" pitchFamily="34" charset="0"/>
              </a:defRPr>
            </a:lvl8pPr>
            <a:lvl9pPr marL="1828800" algn="l" rtl="0" fontAlgn="base">
              <a:spcBef>
                <a:spcPct val="0"/>
              </a:spcBef>
              <a:spcAft>
                <a:spcPct val="0"/>
              </a:spcAft>
              <a:defRPr sz="3200" b="1">
                <a:solidFill>
                  <a:schemeClr val="tx2"/>
                </a:solidFill>
                <a:latin typeface="Arial" pitchFamily="34" charset="0"/>
              </a:defRPr>
            </a:lvl9pPr>
          </a:lstStyle>
          <a:p>
            <a:pPr algn="ctr" eaLnBrk="1" hangingPunct="1"/>
            <a:r>
              <a:rPr lang="fr-CH" altLang="fr-FR" sz="2800" b="0" kern="0" dirty="0" smtClean="0">
                <a:solidFill>
                  <a:schemeClr val="accent2"/>
                </a:solidFill>
              </a:rPr>
              <a:t>Analyse de situations 2019 -2021</a:t>
            </a:r>
            <a:endParaRPr lang="fr-FR" altLang="fr-FR" sz="2800" b="0" kern="0" dirty="0">
              <a:solidFill>
                <a:schemeClr val="accent2"/>
              </a:solidFill>
            </a:endParaRPr>
          </a:p>
        </p:txBody>
      </p:sp>
      <p:graphicFrame>
        <p:nvGraphicFramePr>
          <p:cNvPr id="8" name="Chart 3">
            <a:extLst>
              <a:ext uri="{FF2B5EF4-FFF2-40B4-BE49-F238E27FC236}">
                <a16:creationId xmlns:a16="http://schemas.microsoft.com/office/drawing/2014/main" id="{413C8225-14EA-5643-B0AD-1B483EAC49E1}"/>
              </a:ext>
            </a:extLst>
          </p:cNvPr>
          <p:cNvGraphicFramePr>
            <a:graphicFrameLocks/>
          </p:cNvGraphicFramePr>
          <p:nvPr>
            <p:extLst>
              <p:ext uri="{D42A27DB-BD31-4B8C-83A1-F6EECF244321}">
                <p14:modId xmlns:p14="http://schemas.microsoft.com/office/powerpoint/2010/main" val="337730144"/>
              </p:ext>
            </p:extLst>
          </p:nvPr>
        </p:nvGraphicFramePr>
        <p:xfrm>
          <a:off x="0" y="545386"/>
          <a:ext cx="91440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310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de-DE" smtClean="0"/>
              <a:t>Groupe de confiance</a:t>
            </a:r>
            <a:endParaRPr lang="en-US"/>
          </a:p>
        </p:txBody>
      </p:sp>
      <p:sp>
        <p:nvSpPr>
          <p:cNvPr id="3" name="Rectangle 2"/>
          <p:cNvSpPr txBox="1">
            <a:spLocks noChangeArrowheads="1"/>
          </p:cNvSpPr>
          <p:nvPr/>
        </p:nvSpPr>
        <p:spPr bwMode="auto">
          <a:xfrm>
            <a:off x="0" y="365506"/>
            <a:ext cx="8999620" cy="85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itchFamily="34" charset="0"/>
              </a:defRPr>
            </a:lvl2pPr>
            <a:lvl3pPr algn="l" rtl="0" eaLnBrk="0" fontAlgn="base" hangingPunct="0">
              <a:spcBef>
                <a:spcPct val="0"/>
              </a:spcBef>
              <a:spcAft>
                <a:spcPct val="0"/>
              </a:spcAft>
              <a:defRPr sz="3200" b="1">
                <a:solidFill>
                  <a:schemeClr val="tx2"/>
                </a:solidFill>
                <a:latin typeface="Arial" pitchFamily="34" charset="0"/>
              </a:defRPr>
            </a:lvl3pPr>
            <a:lvl4pPr algn="l" rtl="0" eaLnBrk="0" fontAlgn="base" hangingPunct="0">
              <a:spcBef>
                <a:spcPct val="0"/>
              </a:spcBef>
              <a:spcAft>
                <a:spcPct val="0"/>
              </a:spcAft>
              <a:defRPr sz="3200" b="1">
                <a:solidFill>
                  <a:schemeClr val="tx2"/>
                </a:solidFill>
                <a:latin typeface="Arial" pitchFamily="34" charset="0"/>
              </a:defRPr>
            </a:lvl4pPr>
            <a:lvl5pPr algn="l" rtl="0" eaLnBrk="0" fontAlgn="base" hangingPunct="0">
              <a:spcBef>
                <a:spcPct val="0"/>
              </a:spcBef>
              <a:spcAft>
                <a:spcPct val="0"/>
              </a:spcAft>
              <a:defRPr sz="3200" b="1">
                <a:solidFill>
                  <a:schemeClr val="tx2"/>
                </a:solidFill>
                <a:latin typeface="Arial" pitchFamily="34" charset="0"/>
              </a:defRPr>
            </a:lvl5pPr>
            <a:lvl6pPr marL="457200" algn="l" rtl="0" fontAlgn="base">
              <a:spcBef>
                <a:spcPct val="0"/>
              </a:spcBef>
              <a:spcAft>
                <a:spcPct val="0"/>
              </a:spcAft>
              <a:defRPr sz="3200" b="1">
                <a:solidFill>
                  <a:schemeClr val="tx2"/>
                </a:solidFill>
                <a:latin typeface="Arial" pitchFamily="34" charset="0"/>
              </a:defRPr>
            </a:lvl6pPr>
            <a:lvl7pPr marL="914400" algn="l" rtl="0" fontAlgn="base">
              <a:spcBef>
                <a:spcPct val="0"/>
              </a:spcBef>
              <a:spcAft>
                <a:spcPct val="0"/>
              </a:spcAft>
              <a:defRPr sz="3200" b="1">
                <a:solidFill>
                  <a:schemeClr val="tx2"/>
                </a:solidFill>
                <a:latin typeface="Arial" pitchFamily="34" charset="0"/>
              </a:defRPr>
            </a:lvl7pPr>
            <a:lvl8pPr marL="1371600" algn="l" rtl="0" fontAlgn="base">
              <a:spcBef>
                <a:spcPct val="0"/>
              </a:spcBef>
              <a:spcAft>
                <a:spcPct val="0"/>
              </a:spcAft>
              <a:defRPr sz="3200" b="1">
                <a:solidFill>
                  <a:schemeClr val="tx2"/>
                </a:solidFill>
                <a:latin typeface="Arial" pitchFamily="34" charset="0"/>
              </a:defRPr>
            </a:lvl8pPr>
            <a:lvl9pPr marL="1828800" algn="l" rtl="0" fontAlgn="base">
              <a:spcBef>
                <a:spcPct val="0"/>
              </a:spcBef>
              <a:spcAft>
                <a:spcPct val="0"/>
              </a:spcAft>
              <a:defRPr sz="3200" b="1">
                <a:solidFill>
                  <a:schemeClr val="tx2"/>
                </a:solidFill>
                <a:latin typeface="Arial" pitchFamily="34" charset="0"/>
              </a:defRPr>
            </a:lvl9pPr>
          </a:lstStyle>
          <a:p>
            <a:pPr algn="ctr" eaLnBrk="1" hangingPunct="1"/>
            <a:r>
              <a:rPr lang="fr-CH" altLang="fr-FR" b="0" kern="0" dirty="0" smtClean="0">
                <a:solidFill>
                  <a:schemeClr val="accent2"/>
                </a:solidFill>
              </a:rPr>
              <a:t>Analyse des situations de discrimination</a:t>
            </a:r>
          </a:p>
          <a:p>
            <a:pPr algn="ctr" eaLnBrk="1" hangingPunct="1"/>
            <a:r>
              <a:rPr lang="fr-CH" altLang="fr-FR" sz="2800" b="0" kern="0" dirty="0" smtClean="0">
                <a:solidFill>
                  <a:schemeClr val="accent2"/>
                </a:solidFill>
              </a:rPr>
              <a:t>Petit Etat et EPA 2021</a:t>
            </a:r>
            <a:endParaRPr lang="fr-FR" altLang="fr-FR" sz="2800" b="0" kern="0" dirty="0">
              <a:solidFill>
                <a:schemeClr val="accent2"/>
              </a:solidFill>
            </a:endParaRPr>
          </a:p>
        </p:txBody>
      </p:sp>
      <p:pic>
        <p:nvPicPr>
          <p:cNvPr id="6" name="Image 5"/>
          <p:cNvPicPr>
            <a:picLocks noChangeAspect="1"/>
          </p:cNvPicPr>
          <p:nvPr/>
        </p:nvPicPr>
        <p:blipFill rotWithShape="1">
          <a:blip r:embed="rId3"/>
          <a:srcRect t="4186"/>
          <a:stretch/>
        </p:blipFill>
        <p:spPr>
          <a:xfrm>
            <a:off x="0" y="1588168"/>
            <a:ext cx="9144000" cy="5269832"/>
          </a:xfrm>
          <a:prstGeom prst="rect">
            <a:avLst/>
          </a:prstGeom>
        </p:spPr>
      </p:pic>
    </p:spTree>
    <p:extLst>
      <p:ext uri="{BB962C8B-B14F-4D97-AF65-F5344CB8AC3E}">
        <p14:creationId xmlns:p14="http://schemas.microsoft.com/office/powerpoint/2010/main" val="347586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69888"/>
            <a:ext cx="8229600" cy="1047750"/>
          </a:xfrm>
        </p:spPr>
        <p:txBody>
          <a:bodyPr/>
          <a:lstStyle/>
          <a:p>
            <a:pPr algn="ctr" eaLnBrk="1" hangingPunct="1">
              <a:defRPr/>
            </a:pPr>
            <a:r>
              <a:rPr lang="fr-CH" altLang="fr-FR" dirty="0">
                <a:solidFill>
                  <a:schemeClr val="accent2"/>
                </a:solidFill>
                <a:cs typeface="Arial" charset="0"/>
              </a:rPr>
              <a:t/>
            </a:r>
            <a:br>
              <a:rPr lang="fr-CH" altLang="fr-FR" dirty="0">
                <a:solidFill>
                  <a:schemeClr val="accent2"/>
                </a:solidFill>
                <a:cs typeface="Arial" charset="0"/>
              </a:rPr>
            </a:br>
            <a:r>
              <a:rPr lang="fr-CH" altLang="fr-FR" b="0" dirty="0">
                <a:solidFill>
                  <a:schemeClr val="accent2"/>
                </a:solidFill>
                <a:cs typeface="Arial" charset="0"/>
              </a:rPr>
              <a:t>Nouvelle mission de protection </a:t>
            </a:r>
            <a:br>
              <a:rPr lang="fr-CH" altLang="fr-FR" b="0" dirty="0">
                <a:solidFill>
                  <a:schemeClr val="accent2"/>
                </a:solidFill>
                <a:cs typeface="Arial" charset="0"/>
              </a:rPr>
            </a:br>
            <a:r>
              <a:rPr lang="fr-CH" altLang="fr-FR" b="0" dirty="0">
                <a:solidFill>
                  <a:schemeClr val="accent2"/>
                </a:solidFill>
                <a:cs typeface="Arial" charset="0"/>
              </a:rPr>
              <a:t>des lanceurs d'alertes (</a:t>
            </a:r>
            <a:r>
              <a:rPr lang="fr-CH" altLang="fr-FR" b="0" dirty="0">
                <a:solidFill>
                  <a:schemeClr val="accent6"/>
                </a:solidFill>
              </a:rPr>
              <a:t>LPLA)</a:t>
            </a:r>
            <a:r>
              <a:rPr lang="fr-CH" altLang="fr-FR" b="0" dirty="0"/>
              <a:t/>
            </a:r>
            <a:br>
              <a:rPr lang="fr-CH" altLang="fr-FR" b="0" dirty="0"/>
            </a:br>
            <a:endParaRPr lang="fr-FR" altLang="fr-FR" b="0" dirty="0">
              <a:solidFill>
                <a:schemeClr val="accent2"/>
              </a:solidFill>
              <a:cs typeface="Arial" charset="0"/>
            </a:endParaRPr>
          </a:p>
        </p:txBody>
      </p:sp>
      <p:sp>
        <p:nvSpPr>
          <p:cNvPr id="11267" name="Rectangle 3"/>
          <p:cNvSpPr>
            <a:spLocks noGrp="1" noChangeArrowheads="1"/>
          </p:cNvSpPr>
          <p:nvPr>
            <p:ph type="body" idx="1"/>
          </p:nvPr>
        </p:nvSpPr>
        <p:spPr>
          <a:xfrm>
            <a:off x="809645" y="1843344"/>
            <a:ext cx="5100826" cy="3428999"/>
          </a:xfrm>
        </p:spPr>
        <p:txBody>
          <a:bodyPr/>
          <a:lstStyle/>
          <a:p>
            <a:pPr marL="457200" indent="-457200" eaLnBrk="1" hangingPunct="1">
              <a:buSzPct val="90000"/>
              <a:buFont typeface="Wingdings" pitchFamily="2" charset="2"/>
              <a:buChar char="§"/>
              <a:defRPr/>
            </a:pPr>
            <a:r>
              <a:rPr lang="fr-CH" altLang="fr-FR" dirty="0">
                <a:solidFill>
                  <a:schemeClr val="accent2"/>
                </a:solidFill>
              </a:rPr>
              <a:t>Information préalable </a:t>
            </a:r>
            <a:r>
              <a:rPr lang="fr-CH" altLang="fr-FR" dirty="0"/>
              <a:t>des potentiels lanceurs d'alerte</a:t>
            </a:r>
          </a:p>
          <a:p>
            <a:pPr marL="457200" indent="-457200" eaLnBrk="1" hangingPunct="1">
              <a:buSzPct val="90000"/>
              <a:buFont typeface="Wingdings" pitchFamily="2" charset="2"/>
              <a:buChar char="§"/>
              <a:defRPr/>
            </a:pPr>
            <a:endParaRPr lang="fr-CH" altLang="fr-FR" dirty="0">
              <a:solidFill>
                <a:schemeClr val="accent2"/>
              </a:solidFill>
            </a:endParaRPr>
          </a:p>
          <a:p>
            <a:pPr marL="457200" indent="-457200" eaLnBrk="1" hangingPunct="1">
              <a:buSzPct val="90000"/>
              <a:buFont typeface="Wingdings" pitchFamily="2" charset="2"/>
              <a:buChar char="§"/>
              <a:defRPr/>
            </a:pPr>
            <a:r>
              <a:rPr lang="fr-CH" altLang="fr-FR" dirty="0">
                <a:solidFill>
                  <a:schemeClr val="accent2"/>
                </a:solidFill>
              </a:rPr>
              <a:t>Traitement</a:t>
            </a:r>
            <a:r>
              <a:rPr lang="fr-CH" altLang="fr-FR" dirty="0">
                <a:solidFill>
                  <a:srgbClr val="0070C0"/>
                </a:solidFill>
              </a:rPr>
              <a:t> </a:t>
            </a:r>
            <a:r>
              <a:rPr lang="fr-CH" altLang="fr-FR" dirty="0"/>
              <a:t>des alertes selon le champ de compétence</a:t>
            </a:r>
          </a:p>
          <a:p>
            <a:pPr marL="457200" indent="-457200" eaLnBrk="1" hangingPunct="1">
              <a:buSzPct val="90000"/>
              <a:buFont typeface="Wingdings" pitchFamily="2" charset="2"/>
              <a:buChar char="§"/>
              <a:defRPr/>
            </a:pPr>
            <a:endParaRPr lang="fr-CH" altLang="fr-FR" dirty="0"/>
          </a:p>
          <a:p>
            <a:pPr marL="457200" indent="-457200" eaLnBrk="1" hangingPunct="1">
              <a:lnSpc>
                <a:spcPct val="150000"/>
              </a:lnSpc>
              <a:buSzPct val="90000"/>
              <a:buFont typeface="Wingdings" pitchFamily="2" charset="2"/>
              <a:buChar char="§"/>
              <a:defRPr/>
            </a:pPr>
            <a:r>
              <a:rPr lang="fr-CH" altLang="fr-FR" dirty="0">
                <a:solidFill>
                  <a:schemeClr val="accent2"/>
                </a:solidFill>
              </a:rPr>
              <a:t>Protection</a:t>
            </a:r>
            <a:r>
              <a:rPr lang="fr-CH" altLang="fr-FR" dirty="0">
                <a:solidFill>
                  <a:srgbClr val="0070C0"/>
                </a:solidFill>
              </a:rPr>
              <a:t> </a:t>
            </a:r>
            <a:r>
              <a:rPr lang="fr-CH" altLang="fr-FR" dirty="0"/>
              <a:t>des lanceurs d'alertes</a:t>
            </a:r>
          </a:p>
          <a:p>
            <a:pPr marL="457200" indent="-457200" eaLnBrk="1" hangingPunct="1">
              <a:buSzPct val="90000"/>
              <a:buFont typeface="Wingdings" pitchFamily="2" charset="2"/>
              <a:buChar char="§"/>
              <a:defRPr/>
            </a:pPr>
            <a:endParaRPr lang="fr-CH" altLang="fr-FR" dirty="0"/>
          </a:p>
          <a:p>
            <a:pPr marL="457200" indent="-457200" eaLnBrk="1" hangingPunct="1">
              <a:buSzPct val="90000"/>
              <a:buFont typeface="Wingdings" pitchFamily="2" charset="2"/>
              <a:buChar char="§"/>
              <a:defRPr/>
            </a:pPr>
            <a:endParaRPr lang="fr-CH" altLang="fr-FR" dirty="0"/>
          </a:p>
        </p:txBody>
      </p:sp>
      <p:pic>
        <p:nvPicPr>
          <p:cNvPr id="2" name="Picture 1">
            <a:extLst>
              <a:ext uri="{FF2B5EF4-FFF2-40B4-BE49-F238E27FC236}">
                <a16:creationId xmlns:a16="http://schemas.microsoft.com/office/drawing/2014/main" id="{3FB2BEF4-15E5-C241-8175-6A605FFB06BE}"/>
              </a:ext>
            </a:extLst>
          </p:cNvPr>
          <p:cNvPicPr>
            <a:picLocks noChangeAspect="1"/>
          </p:cNvPicPr>
          <p:nvPr/>
        </p:nvPicPr>
        <p:blipFill>
          <a:blip r:embed="rId3">
            <a:grayscl/>
          </a:blip>
          <a:stretch>
            <a:fillRect/>
          </a:stretch>
        </p:blipFill>
        <p:spPr>
          <a:xfrm>
            <a:off x="6023967" y="1843343"/>
            <a:ext cx="2662833" cy="3429000"/>
          </a:xfrm>
          <a:prstGeom prst="rect">
            <a:avLst/>
          </a:prstGeom>
          <a:effectLst>
            <a:softEdge rad="76200"/>
          </a:effectLst>
        </p:spPr>
      </p:pic>
      <p:sp>
        <p:nvSpPr>
          <p:cNvPr id="6" name="Espace réservé du pied de page 1">
            <a:extLst>
              <a:ext uri="{FF2B5EF4-FFF2-40B4-BE49-F238E27FC236}">
                <a16:creationId xmlns:a16="http://schemas.microsoft.com/office/drawing/2014/main" id="{E8403251-E3A0-7E4E-A44E-33EB3C79F480}"/>
              </a:ext>
            </a:extLst>
          </p:cNvPr>
          <p:cNvSpPr>
            <a:spLocks noGrp="1"/>
          </p:cNvSpPr>
          <p:nvPr>
            <p:ph type="ftr" sz="quarter" idx="11"/>
          </p:nvPr>
        </p:nvSpPr>
        <p:spPr>
          <a:xfrm>
            <a:off x="1392238" y="6013450"/>
            <a:ext cx="7494587" cy="112713"/>
          </a:xfrm>
        </p:spPr>
        <p:txBody>
          <a:bodyPr/>
          <a:lstStyle/>
          <a:p>
            <a:pPr>
              <a:defRPr/>
            </a:pPr>
            <a:r>
              <a:rPr lang="de-DE" dirty="0" err="1"/>
              <a:t>Groupe</a:t>
            </a:r>
            <a:r>
              <a:rPr lang="de-DE" dirty="0"/>
              <a:t> de </a:t>
            </a:r>
            <a:r>
              <a:rPr lang="de-DE" dirty="0" err="1"/>
              <a:t>confiance</a:t>
            </a:r>
            <a:endParaRPr lang="en-US" dirty="0"/>
          </a:p>
        </p:txBody>
      </p:sp>
    </p:spTree>
    <p:extLst>
      <p:ext uri="{BB962C8B-B14F-4D97-AF65-F5344CB8AC3E}">
        <p14:creationId xmlns:p14="http://schemas.microsoft.com/office/powerpoint/2010/main" val="313392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2075872" y="2327563"/>
            <a:ext cx="4992255" cy="2505075"/>
          </a:xfrm>
        </p:spPr>
        <p:txBody>
          <a:bodyPr/>
          <a:lstStyle/>
          <a:p>
            <a:pPr algn="ctr">
              <a:buFontTx/>
              <a:buNone/>
            </a:pPr>
            <a:r>
              <a:rPr lang="fr-CH" altLang="fr-FR" sz="1800" dirty="0">
                <a:solidFill>
                  <a:schemeClr val="accent2"/>
                </a:solidFill>
                <a:cs typeface="Arial" panose="020B0604020202020204" pitchFamily="34" charset="0"/>
              </a:rPr>
              <a:t>Groupe de Confiance</a:t>
            </a:r>
          </a:p>
          <a:p>
            <a:pPr algn="ctr">
              <a:buFontTx/>
              <a:buNone/>
            </a:pPr>
            <a:r>
              <a:rPr lang="fr-CH" altLang="fr-FR" sz="1800" dirty="0">
                <a:solidFill>
                  <a:schemeClr val="accent2"/>
                </a:solidFill>
                <a:cs typeface="Arial" panose="020B0604020202020204" pitchFamily="34" charset="0"/>
              </a:rPr>
              <a:t>Boulevard Helvétique 27</a:t>
            </a:r>
          </a:p>
          <a:p>
            <a:pPr algn="ctr">
              <a:buFontTx/>
              <a:buNone/>
            </a:pPr>
            <a:r>
              <a:rPr lang="fr-CH" altLang="fr-FR" sz="1800" dirty="0">
                <a:solidFill>
                  <a:schemeClr val="accent2"/>
                </a:solidFill>
                <a:cs typeface="Arial" panose="020B0604020202020204" pitchFamily="34" charset="0"/>
              </a:rPr>
              <a:t>1207 Genève</a:t>
            </a:r>
          </a:p>
          <a:p>
            <a:pPr algn="ctr">
              <a:buFontTx/>
              <a:buNone/>
            </a:pPr>
            <a:endParaRPr lang="fr-CH" altLang="fr-FR" sz="1800" dirty="0">
              <a:solidFill>
                <a:schemeClr val="accent2"/>
              </a:solidFill>
              <a:cs typeface="Arial" panose="020B0604020202020204" pitchFamily="34" charset="0"/>
            </a:endParaRPr>
          </a:p>
          <a:p>
            <a:pPr algn="ctr">
              <a:buFontTx/>
              <a:buNone/>
            </a:pPr>
            <a:r>
              <a:rPr lang="fr-CH" altLang="fr-FR" sz="1600" dirty="0">
                <a:solidFill>
                  <a:schemeClr val="accent2"/>
                </a:solidFill>
                <a:cs typeface="Arial" panose="020B0604020202020204" pitchFamily="34" charset="0"/>
              </a:rPr>
              <a:t>Tél. 022 546 66 90</a:t>
            </a:r>
          </a:p>
          <a:p>
            <a:pPr algn="ctr">
              <a:buFontTx/>
              <a:buNone/>
            </a:pPr>
            <a:r>
              <a:rPr lang="fr-CH" altLang="fr-FR" sz="1600" dirty="0">
                <a:solidFill>
                  <a:schemeClr val="accent2"/>
                </a:solidFill>
                <a:cs typeface="Arial" panose="020B0604020202020204" pitchFamily="34" charset="0"/>
              </a:rPr>
              <a:t>confiance@etat.ge.ch</a:t>
            </a:r>
          </a:p>
          <a:p>
            <a:pPr algn="ctr">
              <a:buFontTx/>
              <a:buNone/>
            </a:pPr>
            <a:r>
              <a:rPr lang="fr-CH" altLang="fr-FR" sz="1600" dirty="0">
                <a:solidFill>
                  <a:schemeClr val="accent2"/>
                </a:solidFill>
                <a:cs typeface="Arial" panose="020B0604020202020204" pitchFamily="34" charset="0"/>
              </a:rPr>
              <a:t>www.ge.ch/confiance</a:t>
            </a:r>
            <a:endParaRPr lang="fr-FR" altLang="fr-FR" sz="1600" dirty="0">
              <a:solidFill>
                <a:schemeClr val="accent2"/>
              </a:solidFill>
              <a:cs typeface="Arial" panose="020B0604020202020204" pitchFamily="34" charset="0"/>
            </a:endParaRPr>
          </a:p>
        </p:txBody>
      </p:sp>
      <p:sp>
        <p:nvSpPr>
          <p:cNvPr id="204803" name="Rectangle 3"/>
          <p:cNvSpPr>
            <a:spLocks noChangeArrowheads="1"/>
          </p:cNvSpPr>
          <p:nvPr/>
        </p:nvSpPr>
        <p:spPr bwMode="auto">
          <a:xfrm>
            <a:off x="1504950" y="901989"/>
            <a:ext cx="6134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SzPct val="95000"/>
              <a:defRPr/>
            </a:pPr>
            <a:r>
              <a:rPr lang="fr-CH" sz="3600" dirty="0">
                <a:solidFill>
                  <a:srgbClr val="333399"/>
                </a:solidFill>
                <a:effectLst>
                  <a:outerShdw blurRad="38100" dist="38100" dir="2700000" algn="tl">
                    <a:srgbClr val="C0C0C0"/>
                  </a:outerShdw>
                </a:effectLst>
              </a:rPr>
              <a:t>Merci pour votre attention</a:t>
            </a:r>
            <a:endParaRPr lang="fr-FR" sz="3600" dirty="0">
              <a:solidFill>
                <a:srgbClr val="333399"/>
              </a:solidFill>
              <a:effectLst>
                <a:outerShdw blurRad="38100" dist="38100" dir="2700000" algn="tl">
                  <a:srgbClr val="C0C0C0"/>
                </a:outerShdw>
              </a:effectLst>
            </a:endParaRPr>
          </a:p>
        </p:txBody>
      </p:sp>
      <p:sp>
        <p:nvSpPr>
          <p:cNvPr id="4" name="Espace réservé du pied de page 1">
            <a:extLst>
              <a:ext uri="{FF2B5EF4-FFF2-40B4-BE49-F238E27FC236}">
                <a16:creationId xmlns:a16="http://schemas.microsoft.com/office/drawing/2014/main" id="{47BE1FAC-7400-064C-B350-0C2872A13347}"/>
              </a:ext>
            </a:extLst>
          </p:cNvPr>
          <p:cNvSpPr>
            <a:spLocks noGrp="1"/>
          </p:cNvSpPr>
          <p:nvPr>
            <p:ph type="ftr" sz="quarter" idx="11"/>
          </p:nvPr>
        </p:nvSpPr>
        <p:spPr>
          <a:xfrm>
            <a:off x="1392238" y="6013450"/>
            <a:ext cx="7494587" cy="112713"/>
          </a:xfrm>
        </p:spPr>
        <p:txBody>
          <a:bodyPr/>
          <a:lstStyle/>
          <a:p>
            <a:pPr>
              <a:defRPr/>
            </a:pPr>
            <a:r>
              <a:rPr lang="de-DE" dirty="0" err="1"/>
              <a:t>Groupe</a:t>
            </a:r>
            <a:r>
              <a:rPr lang="de-DE" dirty="0"/>
              <a:t> de </a:t>
            </a:r>
            <a:r>
              <a:rPr lang="de-DE" dirty="0" err="1"/>
              <a:t>confiance</a:t>
            </a:r>
            <a:endParaRPr lang="en-US" dirty="0"/>
          </a:p>
        </p:txBody>
      </p:sp>
    </p:spTree>
    <p:extLst>
      <p:ext uri="{BB962C8B-B14F-4D97-AF65-F5344CB8AC3E}">
        <p14:creationId xmlns:p14="http://schemas.microsoft.com/office/powerpoint/2010/main" val="2858062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695450" y="287338"/>
            <a:ext cx="5318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2"/>
                </a:solidFill>
                <a:latin typeface="Arial"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charset="-128"/>
              </a:defRPr>
            </a:lvl2pPr>
            <a:lvl3pPr algn="l" rtl="0" eaLnBrk="0" fontAlgn="base" hangingPunct="0">
              <a:spcBef>
                <a:spcPct val="0"/>
              </a:spcBef>
              <a:spcAft>
                <a:spcPct val="0"/>
              </a:spcAft>
              <a:defRPr sz="3200" b="1">
                <a:solidFill>
                  <a:schemeClr val="tx2"/>
                </a:solidFill>
                <a:latin typeface="Arial" charset="0"/>
                <a:ea typeface="ＭＳ Ｐゴシック" charset="-128"/>
              </a:defRPr>
            </a:lvl3pPr>
            <a:lvl4pPr algn="l" rtl="0" eaLnBrk="0" fontAlgn="base" hangingPunct="0">
              <a:spcBef>
                <a:spcPct val="0"/>
              </a:spcBef>
              <a:spcAft>
                <a:spcPct val="0"/>
              </a:spcAft>
              <a:defRPr sz="3200" b="1">
                <a:solidFill>
                  <a:schemeClr val="tx2"/>
                </a:solidFill>
                <a:latin typeface="Arial" charset="0"/>
                <a:ea typeface="ＭＳ Ｐゴシック" charset="-128"/>
              </a:defRPr>
            </a:lvl4pPr>
            <a:lvl5pPr algn="l" rtl="0" eaLnBrk="0" fontAlgn="base" hangingPunct="0">
              <a:spcBef>
                <a:spcPct val="0"/>
              </a:spcBef>
              <a:spcAft>
                <a:spcPct val="0"/>
              </a:spcAft>
              <a:defRPr sz="3200" b="1">
                <a:solidFill>
                  <a:schemeClr val="tx2"/>
                </a:solidFill>
                <a:latin typeface="Arial" charset="0"/>
                <a:ea typeface="ＭＳ Ｐゴシック" charset="-128"/>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eaLnBrk="1" hangingPunct="1">
              <a:defRPr/>
            </a:pPr>
            <a:r>
              <a:rPr lang="fr-CH" altLang="fr-FR" b="0" kern="0" dirty="0">
                <a:solidFill>
                  <a:srgbClr val="003399"/>
                </a:solidFill>
                <a:cs typeface="Arial" charset="0"/>
              </a:rPr>
              <a:t>L'atteinte à la personnalité</a:t>
            </a:r>
            <a:endParaRPr lang="fr-FR" altLang="fr-FR" sz="2800" b="0" kern="0" dirty="0">
              <a:solidFill>
                <a:srgbClr val="003399"/>
              </a:solidFill>
              <a:cs typeface="Arial" charset="0"/>
            </a:endParaRPr>
          </a:p>
        </p:txBody>
      </p:sp>
      <p:sp>
        <p:nvSpPr>
          <p:cNvPr id="4" name="Rectangle 3"/>
          <p:cNvSpPr txBox="1">
            <a:spLocks noChangeArrowheads="1"/>
          </p:cNvSpPr>
          <p:nvPr/>
        </p:nvSpPr>
        <p:spPr bwMode="auto">
          <a:xfrm>
            <a:off x="623888" y="1098550"/>
            <a:ext cx="8145462"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SzPct val="95000"/>
              <a:buFontTx/>
              <a:buNone/>
              <a:defRPr sz="24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ea typeface="+mn-ea"/>
              </a:defRPr>
            </a:lvl2pPr>
            <a:lvl3pPr marL="1143000" indent="-228600" algn="l" rtl="0" eaLnBrk="0" fontAlgn="base" hangingPunct="0">
              <a:spcBef>
                <a:spcPct val="20000"/>
              </a:spcBef>
              <a:spcAft>
                <a:spcPct val="0"/>
              </a:spcAft>
              <a:buChar char="•"/>
              <a:defRPr sz="1600">
                <a:solidFill>
                  <a:schemeClr val="tx1"/>
                </a:solidFill>
                <a:latin typeface="Arial" charset="0"/>
                <a:ea typeface="+mn-ea"/>
              </a:defRPr>
            </a:lvl3pPr>
            <a:lvl4pPr marL="1600200" indent="-228600" algn="l" rtl="0" eaLnBrk="0" fontAlgn="base" hangingPunct="0">
              <a:spcBef>
                <a:spcPct val="20000"/>
              </a:spcBef>
              <a:spcAft>
                <a:spcPct val="0"/>
              </a:spcAft>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57200" indent="-457200" algn="l" eaLnBrk="1" hangingPunct="1">
              <a:defRPr/>
            </a:pPr>
            <a:r>
              <a:rPr lang="fr-FR" altLang="fr-FR" kern="0" dirty="0">
                <a:solidFill>
                  <a:srgbClr val="000000"/>
                </a:solidFill>
                <a:cs typeface="Arial" charset="0"/>
              </a:rPr>
              <a:t>Est une atteinte illicite à des valeurs protégées qui sont:</a:t>
            </a:r>
          </a:p>
          <a:p>
            <a:pPr marL="457200" indent="-457200" algn="l" eaLnBrk="1" hangingPunct="1">
              <a:defRPr/>
            </a:pPr>
            <a:endParaRPr lang="fr-FR" altLang="fr-FR" kern="0" dirty="0">
              <a:solidFill>
                <a:srgbClr val="000000"/>
              </a:solidFill>
              <a:cs typeface="Arial" charset="0"/>
            </a:endParaRPr>
          </a:p>
          <a:p>
            <a:pPr marL="457200" indent="-457200" algn="l" eaLnBrk="1" hangingPunct="1">
              <a:buFont typeface="+mj-lt"/>
              <a:buAutoNum type="arabicPeriod"/>
              <a:defRPr/>
            </a:pPr>
            <a:r>
              <a:rPr lang="fr-FR" altLang="fr-FR" kern="0" dirty="0">
                <a:solidFill>
                  <a:srgbClr val="000000"/>
                </a:solidFill>
                <a:cs typeface="Arial" charset="0"/>
              </a:rPr>
              <a:t>Vie et intégrité corporelle, santé physique et psychique</a:t>
            </a:r>
          </a:p>
          <a:p>
            <a:pPr marL="457200" indent="-457200" algn="l" eaLnBrk="1" hangingPunct="1">
              <a:buFont typeface="+mj-lt"/>
              <a:buAutoNum type="arabicPeriod"/>
              <a:defRPr/>
            </a:pPr>
            <a:r>
              <a:rPr lang="fr-FR" altLang="fr-FR" kern="0" dirty="0">
                <a:solidFill>
                  <a:srgbClr val="000000"/>
                </a:solidFill>
                <a:cs typeface="Arial" charset="0"/>
              </a:rPr>
              <a:t>Intégrité morale, dignité, honneur personnel et considération dans l'entreprise</a:t>
            </a:r>
          </a:p>
          <a:p>
            <a:pPr marL="457200" indent="-457200" algn="l" eaLnBrk="1" hangingPunct="1">
              <a:buFont typeface="+mj-lt"/>
              <a:buAutoNum type="arabicPeriod"/>
              <a:defRPr/>
            </a:pPr>
            <a:r>
              <a:rPr lang="fr-FR" altLang="fr-FR" kern="0" dirty="0">
                <a:solidFill>
                  <a:srgbClr val="000000"/>
                </a:solidFill>
                <a:cs typeface="Arial" charset="0"/>
              </a:rPr>
              <a:t>Respect des libertés individuelles et de la sphère privée</a:t>
            </a:r>
          </a:p>
          <a:p>
            <a:pPr algn="l" eaLnBrk="1" hangingPunct="1">
              <a:defRPr/>
            </a:pPr>
            <a:endParaRPr lang="fr-FR" altLang="fr-FR" kern="0" dirty="0">
              <a:solidFill>
                <a:srgbClr val="000000"/>
              </a:solidFill>
              <a:cs typeface="Arial" charset="0"/>
            </a:endParaRPr>
          </a:p>
          <a:p>
            <a:pPr algn="l" eaLnBrk="1" hangingPunct="1">
              <a:defRPr/>
            </a:pPr>
            <a:r>
              <a:rPr lang="fr-CH" altLang="fr-FR" sz="2000" kern="0" dirty="0">
                <a:solidFill>
                  <a:srgbClr val="000000"/>
                </a:solidFill>
              </a:rPr>
              <a:t>Une atteinte peut résulter d'un </a:t>
            </a:r>
            <a:r>
              <a:rPr lang="fr-CH" altLang="fr-FR" sz="2000" b="1" kern="0" dirty="0">
                <a:solidFill>
                  <a:srgbClr val="000000"/>
                </a:solidFill>
              </a:rPr>
              <a:t>acte unique. </a:t>
            </a:r>
          </a:p>
          <a:p>
            <a:pPr algn="l" eaLnBrk="1" hangingPunct="1">
              <a:defRPr/>
            </a:pPr>
            <a:r>
              <a:rPr lang="fr-CH" altLang="fr-FR" sz="2000" kern="0" dirty="0">
                <a:solidFill>
                  <a:srgbClr val="000000"/>
                </a:solidFill>
              </a:rPr>
              <a:t>Il n'y a </a:t>
            </a:r>
            <a:r>
              <a:rPr lang="fr-CH" altLang="fr-FR" sz="2000" b="1" kern="0" dirty="0">
                <a:solidFill>
                  <a:srgbClr val="000000"/>
                </a:solidFill>
              </a:rPr>
              <a:t>pas nécessairement de volonté de nuire</a:t>
            </a:r>
            <a:r>
              <a:rPr lang="fr-CH" altLang="fr-FR" sz="2000" kern="0" dirty="0">
                <a:solidFill>
                  <a:srgbClr val="000000"/>
                </a:solidFill>
              </a:rPr>
              <a:t> pour qu'il y ait atteinte</a:t>
            </a:r>
            <a:r>
              <a:rPr lang="fr-CH" altLang="fr-FR" sz="1800" kern="0" dirty="0">
                <a:solidFill>
                  <a:srgbClr val="000000"/>
                </a:solidFill>
              </a:rPr>
              <a:t>.</a:t>
            </a:r>
            <a:endParaRPr lang="fr-FR" altLang="fr-FR" sz="1800" kern="0" dirty="0">
              <a:solidFill>
                <a:srgbClr val="000000"/>
              </a:solidFill>
              <a:cs typeface="Arial" charset="0"/>
            </a:endParaRPr>
          </a:p>
        </p:txBody>
      </p:sp>
      <p:pic>
        <p:nvPicPr>
          <p:cNvPr id="5325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7100" y="5424632"/>
            <a:ext cx="149225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69888"/>
            <a:ext cx="8229600" cy="1047750"/>
          </a:xfrm>
        </p:spPr>
        <p:txBody>
          <a:bodyPr/>
          <a:lstStyle/>
          <a:p>
            <a:pPr algn="ctr" eaLnBrk="1" hangingPunct="1">
              <a:defRPr/>
            </a:pPr>
            <a:r>
              <a:rPr lang="fr-CH" altLang="fr-FR" dirty="0">
                <a:solidFill>
                  <a:schemeClr val="accent2"/>
                </a:solidFill>
                <a:cs typeface="Arial" charset="0"/>
              </a:rPr>
              <a:t/>
            </a:r>
            <a:br>
              <a:rPr lang="fr-CH" altLang="fr-FR" dirty="0">
                <a:solidFill>
                  <a:schemeClr val="accent2"/>
                </a:solidFill>
                <a:cs typeface="Arial" charset="0"/>
              </a:rPr>
            </a:br>
            <a:r>
              <a:rPr lang="fr-CH" altLang="fr-FR" sz="3600" b="0" dirty="0">
                <a:solidFill>
                  <a:schemeClr val="accent2"/>
                </a:solidFill>
                <a:cs typeface="Arial" charset="0"/>
              </a:rPr>
              <a:t>La mission du Groupe de Confiance</a:t>
            </a:r>
            <a:r>
              <a:rPr lang="fr-CH" altLang="fr-FR" b="0" dirty="0">
                <a:solidFill>
                  <a:schemeClr val="accent2"/>
                </a:solidFill>
                <a:cs typeface="Arial" charset="0"/>
              </a:rPr>
              <a:t/>
            </a:r>
            <a:br>
              <a:rPr lang="fr-CH" altLang="fr-FR" b="0" dirty="0">
                <a:solidFill>
                  <a:schemeClr val="accent2"/>
                </a:solidFill>
                <a:cs typeface="Arial" charset="0"/>
              </a:rPr>
            </a:br>
            <a:r>
              <a:rPr lang="fr-CH" altLang="fr-FR" b="0" dirty="0">
                <a:solidFill>
                  <a:schemeClr val="accent2"/>
                </a:solidFill>
                <a:cs typeface="Arial" charset="0"/>
              </a:rPr>
              <a:t>(</a:t>
            </a:r>
            <a:r>
              <a:rPr lang="fr-CH" altLang="fr-FR" b="0" dirty="0" err="1">
                <a:solidFill>
                  <a:schemeClr val="accent6"/>
                </a:solidFill>
              </a:rPr>
              <a:t>RPPers</a:t>
            </a:r>
            <a:r>
              <a:rPr lang="fr-CH" altLang="fr-FR" b="0" dirty="0">
                <a:solidFill>
                  <a:schemeClr val="accent6"/>
                </a:solidFill>
              </a:rPr>
              <a:t>)</a:t>
            </a:r>
            <a:r>
              <a:rPr lang="fr-CH" altLang="fr-FR" sz="2800" b="0" dirty="0"/>
              <a:t/>
            </a:r>
            <a:br>
              <a:rPr lang="fr-CH" altLang="fr-FR" sz="2800" b="0" dirty="0"/>
            </a:br>
            <a:endParaRPr lang="fr-FR" altLang="fr-FR" sz="2800" b="0" dirty="0">
              <a:solidFill>
                <a:schemeClr val="accent2"/>
              </a:solidFill>
              <a:cs typeface="Arial" charset="0"/>
            </a:endParaRPr>
          </a:p>
        </p:txBody>
      </p:sp>
      <p:sp>
        <p:nvSpPr>
          <p:cNvPr id="11267" name="Rectangle 3"/>
          <p:cNvSpPr>
            <a:spLocks noGrp="1" noChangeArrowheads="1"/>
          </p:cNvSpPr>
          <p:nvPr>
            <p:ph type="body" idx="1"/>
          </p:nvPr>
        </p:nvSpPr>
        <p:spPr>
          <a:xfrm>
            <a:off x="512763" y="1884363"/>
            <a:ext cx="8183562" cy="2944812"/>
          </a:xfrm>
        </p:spPr>
        <p:txBody>
          <a:bodyPr/>
          <a:lstStyle/>
          <a:p>
            <a:pPr marL="457200" indent="-457200" eaLnBrk="1" hangingPunct="1">
              <a:buSzPct val="90000"/>
              <a:buFont typeface="Wingdings" pitchFamily="2" charset="2"/>
              <a:buChar char="§"/>
              <a:defRPr/>
            </a:pPr>
            <a:r>
              <a:rPr lang="fr-CH" altLang="fr-FR" dirty="0">
                <a:solidFill>
                  <a:schemeClr val="accent2"/>
                </a:solidFill>
              </a:rPr>
              <a:t>Prévenir</a:t>
            </a:r>
            <a:r>
              <a:rPr lang="fr-CH" altLang="fr-FR" dirty="0">
                <a:solidFill>
                  <a:srgbClr val="0070C0"/>
                </a:solidFill>
              </a:rPr>
              <a:t> </a:t>
            </a:r>
            <a:r>
              <a:rPr lang="fr-CH" altLang="fr-FR" dirty="0"/>
              <a:t>les atteintes à la personnalité à travers la </a:t>
            </a:r>
            <a:r>
              <a:rPr lang="fr-CH" altLang="fr-FR" dirty="0">
                <a:solidFill>
                  <a:schemeClr val="accent6"/>
                </a:solidFill>
              </a:rPr>
              <a:t>gestion de conflits</a:t>
            </a:r>
            <a:endParaRPr lang="fr-CH" altLang="fr-FR" dirty="0"/>
          </a:p>
          <a:p>
            <a:pPr marL="457200" indent="-457200" eaLnBrk="1" hangingPunct="1">
              <a:buSzPct val="90000"/>
              <a:buFont typeface="Wingdings" pitchFamily="2" charset="2"/>
              <a:buChar char="§"/>
              <a:defRPr/>
            </a:pPr>
            <a:endParaRPr lang="fr-CH" altLang="fr-FR" dirty="0">
              <a:solidFill>
                <a:schemeClr val="accent2"/>
              </a:solidFill>
            </a:endParaRPr>
          </a:p>
          <a:p>
            <a:pPr marL="457200" indent="-457200" eaLnBrk="1" hangingPunct="1">
              <a:buSzPct val="90000"/>
              <a:buFont typeface="Wingdings" pitchFamily="2" charset="2"/>
              <a:buChar char="§"/>
              <a:defRPr/>
            </a:pPr>
            <a:r>
              <a:rPr lang="fr-CH" altLang="fr-FR" dirty="0">
                <a:solidFill>
                  <a:schemeClr val="accent2"/>
                </a:solidFill>
              </a:rPr>
              <a:t>Contribuer</a:t>
            </a:r>
            <a:r>
              <a:rPr lang="fr-CH" altLang="fr-FR" dirty="0">
                <a:solidFill>
                  <a:srgbClr val="0070C0"/>
                </a:solidFill>
              </a:rPr>
              <a:t> </a:t>
            </a:r>
            <a:r>
              <a:rPr lang="fr-CH" altLang="fr-FR" dirty="0"/>
              <a:t>à ce que la hiérarchie fasse cesser les atteintes</a:t>
            </a:r>
          </a:p>
          <a:p>
            <a:pPr marL="457200" indent="-457200" eaLnBrk="1" hangingPunct="1">
              <a:buSzPct val="90000"/>
              <a:buFont typeface="Wingdings" pitchFamily="2" charset="2"/>
              <a:buChar char="§"/>
              <a:defRPr/>
            </a:pPr>
            <a:endParaRPr lang="fr-CH" altLang="fr-FR" dirty="0"/>
          </a:p>
          <a:p>
            <a:pPr marL="457200" indent="-457200" eaLnBrk="1" hangingPunct="1">
              <a:lnSpc>
                <a:spcPct val="150000"/>
              </a:lnSpc>
              <a:buSzPct val="90000"/>
              <a:buFont typeface="Wingdings" pitchFamily="2" charset="2"/>
              <a:buChar char="§"/>
              <a:defRPr/>
            </a:pPr>
            <a:r>
              <a:rPr lang="fr-CH" altLang="fr-FR" dirty="0">
                <a:solidFill>
                  <a:schemeClr val="accent2"/>
                </a:solidFill>
              </a:rPr>
              <a:t>Constater</a:t>
            </a:r>
            <a:r>
              <a:rPr lang="fr-CH" altLang="fr-FR" dirty="0">
                <a:solidFill>
                  <a:srgbClr val="0070C0"/>
                </a:solidFill>
              </a:rPr>
              <a:t> </a:t>
            </a:r>
            <a:r>
              <a:rPr lang="fr-CH" altLang="fr-FR" dirty="0"/>
              <a:t>les atteintes</a:t>
            </a:r>
          </a:p>
          <a:p>
            <a:pPr marL="457200" indent="-457200" eaLnBrk="1" hangingPunct="1">
              <a:buSzPct val="90000"/>
              <a:buFont typeface="Wingdings" pitchFamily="2" charset="2"/>
              <a:buChar char="§"/>
              <a:defRPr/>
            </a:pPr>
            <a:endParaRPr lang="fr-CH" altLang="fr-FR" dirty="0"/>
          </a:p>
          <a:p>
            <a:pPr marL="457200" indent="-457200" eaLnBrk="1" hangingPunct="1">
              <a:buSzPct val="90000"/>
              <a:buFont typeface="Wingdings" pitchFamily="2" charset="2"/>
              <a:buChar char="§"/>
              <a:defRPr/>
            </a:pPr>
            <a:endParaRPr lang="fr-CH" altLang="fr-FR" dirty="0"/>
          </a:p>
        </p:txBody>
      </p:sp>
      <p:pic>
        <p:nvPicPr>
          <p:cNvPr id="5" name="Picture 3" descr="mediation"/>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440556" y="4174435"/>
            <a:ext cx="2703443" cy="2517914"/>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65700" y="4533900"/>
            <a:ext cx="390842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txBox="1">
            <a:spLocks noChangeArrowheads="1"/>
          </p:cNvSpPr>
          <p:nvPr/>
        </p:nvSpPr>
        <p:spPr bwMode="auto">
          <a:xfrm>
            <a:off x="1165225" y="1622425"/>
            <a:ext cx="667385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95000"/>
              <a:buChar char="•"/>
              <a:defRPr sz="24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a:solidFill>
                  <a:schemeClr val="tx1"/>
                </a:solidFill>
                <a:latin typeface="Arial" charset="0"/>
                <a:ea typeface="+mn-ea"/>
              </a:defRPr>
            </a:lvl2pPr>
            <a:lvl3pPr marL="1143000" indent="-228600" algn="l" rtl="0" eaLnBrk="0" fontAlgn="base" hangingPunct="0">
              <a:spcBef>
                <a:spcPct val="20000"/>
              </a:spcBef>
              <a:spcAft>
                <a:spcPct val="0"/>
              </a:spcAft>
              <a:buChar char="•"/>
              <a:defRPr sz="1600">
                <a:solidFill>
                  <a:schemeClr val="tx1"/>
                </a:solidFill>
                <a:latin typeface="Arial" charset="0"/>
                <a:ea typeface="+mn-ea"/>
              </a:defRPr>
            </a:lvl3pPr>
            <a:lvl4pPr marL="1600200" indent="-228600" algn="l" rtl="0" eaLnBrk="0" fontAlgn="base" hangingPunct="0">
              <a:spcBef>
                <a:spcPct val="20000"/>
              </a:spcBef>
              <a:spcAft>
                <a:spcPct val="0"/>
              </a:spcAft>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57200" indent="-457200">
              <a:buFontTx/>
              <a:buNone/>
              <a:defRPr/>
            </a:pPr>
            <a:endParaRPr lang="fr-CH" altLang="fr-FR" sz="2000" kern="0" dirty="0">
              <a:latin typeface="Californian FB" pitchFamily="18" charset="0"/>
            </a:endParaRPr>
          </a:p>
          <a:p>
            <a:pPr marL="457200" indent="-457200">
              <a:spcAft>
                <a:spcPct val="10000"/>
              </a:spcAft>
              <a:buSzPct val="90000"/>
              <a:buFontTx/>
              <a:buAutoNum type="arabicPeriod"/>
              <a:defRPr/>
            </a:pPr>
            <a:r>
              <a:rPr lang="fr-CH" altLang="fr-FR" kern="0" dirty="0"/>
              <a:t>des propos ou agissements</a:t>
            </a:r>
            <a:r>
              <a:rPr lang="fr-CH" altLang="fr-FR" kern="0" dirty="0">
                <a:solidFill>
                  <a:srgbClr val="945200"/>
                </a:solidFill>
              </a:rPr>
              <a:t> hostiles répétés </a:t>
            </a:r>
          </a:p>
          <a:p>
            <a:pPr marL="457200" indent="-457200">
              <a:spcAft>
                <a:spcPct val="10000"/>
              </a:spcAft>
              <a:buSzPct val="90000"/>
              <a:buFontTx/>
              <a:buAutoNum type="arabicPeriod"/>
              <a:defRPr/>
            </a:pPr>
            <a:endParaRPr lang="fr-CH" altLang="fr-FR" kern="0" dirty="0"/>
          </a:p>
          <a:p>
            <a:pPr marL="457200" indent="-457200">
              <a:spcAft>
                <a:spcPct val="10000"/>
              </a:spcAft>
              <a:buSzPct val="90000"/>
              <a:buFontTx/>
              <a:buAutoNum type="arabicPeriod"/>
              <a:defRPr/>
            </a:pPr>
            <a:r>
              <a:rPr lang="fr-CH" altLang="fr-FR" kern="0" dirty="0"/>
              <a:t>pendant </a:t>
            </a:r>
            <a:r>
              <a:rPr lang="fr-CH" altLang="fr-FR" kern="0" dirty="0">
                <a:solidFill>
                  <a:srgbClr val="945200"/>
                </a:solidFill>
              </a:rPr>
              <a:t>une période assez longue</a:t>
            </a:r>
          </a:p>
          <a:p>
            <a:pPr marL="457200" indent="-457200">
              <a:spcAft>
                <a:spcPct val="10000"/>
              </a:spcAft>
              <a:buSzPct val="90000"/>
              <a:buFontTx/>
              <a:buAutoNum type="arabicPeriod"/>
              <a:defRPr/>
            </a:pPr>
            <a:endParaRPr lang="fr-CH" altLang="fr-FR" kern="0" dirty="0">
              <a:solidFill>
                <a:srgbClr val="006600"/>
              </a:solidFill>
            </a:endParaRPr>
          </a:p>
          <a:p>
            <a:pPr marL="457200" indent="-457200">
              <a:spcAft>
                <a:spcPct val="10000"/>
              </a:spcAft>
              <a:buSzPct val="90000"/>
              <a:buFontTx/>
              <a:buAutoNum type="arabicPeriod"/>
              <a:defRPr/>
            </a:pPr>
            <a:r>
              <a:rPr lang="fr-CH" altLang="fr-FR" kern="0" dirty="0"/>
              <a:t>tendant à déstabiliser, isoler ou exclure du lieu de travail</a:t>
            </a:r>
          </a:p>
          <a:p>
            <a:pPr marL="457200" indent="-457200">
              <a:buFont typeface="Wingdings" pitchFamily="2" charset="2"/>
              <a:buChar char="Ø"/>
              <a:defRPr/>
            </a:pPr>
            <a:endParaRPr lang="fr-CH" altLang="fr-FR" sz="1800" kern="0" dirty="0"/>
          </a:p>
          <a:p>
            <a:pPr marL="457200" indent="-457200">
              <a:buFontTx/>
              <a:buNone/>
              <a:defRPr/>
            </a:pPr>
            <a:endParaRPr lang="fr-FR" altLang="fr-FR" sz="2000" kern="0" dirty="0">
              <a:latin typeface="Californian FB" pitchFamily="18" charset="0"/>
            </a:endParaRPr>
          </a:p>
        </p:txBody>
      </p:sp>
      <p:sp>
        <p:nvSpPr>
          <p:cNvPr id="4" name="Rectangle 2"/>
          <p:cNvSpPr txBox="1">
            <a:spLocks noChangeArrowheads="1"/>
          </p:cNvSpPr>
          <p:nvPr/>
        </p:nvSpPr>
        <p:spPr bwMode="auto">
          <a:xfrm>
            <a:off x="1165225" y="444500"/>
            <a:ext cx="7112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2"/>
                </a:solidFill>
                <a:latin typeface="Arial"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charset="-128"/>
              </a:defRPr>
            </a:lvl2pPr>
            <a:lvl3pPr algn="l" rtl="0" eaLnBrk="0" fontAlgn="base" hangingPunct="0">
              <a:spcBef>
                <a:spcPct val="0"/>
              </a:spcBef>
              <a:spcAft>
                <a:spcPct val="0"/>
              </a:spcAft>
              <a:defRPr sz="3200" b="1">
                <a:solidFill>
                  <a:schemeClr val="tx2"/>
                </a:solidFill>
                <a:latin typeface="Arial" charset="0"/>
                <a:ea typeface="ＭＳ Ｐゴシック" charset="-128"/>
              </a:defRPr>
            </a:lvl3pPr>
            <a:lvl4pPr algn="l" rtl="0" eaLnBrk="0" fontAlgn="base" hangingPunct="0">
              <a:spcBef>
                <a:spcPct val="0"/>
              </a:spcBef>
              <a:spcAft>
                <a:spcPct val="0"/>
              </a:spcAft>
              <a:defRPr sz="3200" b="1">
                <a:solidFill>
                  <a:schemeClr val="tx2"/>
                </a:solidFill>
                <a:latin typeface="Arial" charset="0"/>
                <a:ea typeface="ＭＳ Ｐゴシック" charset="-128"/>
              </a:defRPr>
            </a:lvl4pPr>
            <a:lvl5pPr algn="l" rtl="0" eaLnBrk="0" fontAlgn="base" hangingPunct="0">
              <a:spcBef>
                <a:spcPct val="0"/>
              </a:spcBef>
              <a:spcAft>
                <a:spcPct val="0"/>
              </a:spcAft>
              <a:defRPr sz="3200" b="1">
                <a:solidFill>
                  <a:schemeClr val="tx2"/>
                </a:solidFill>
                <a:latin typeface="Arial" charset="0"/>
                <a:ea typeface="ＭＳ Ｐゴシック" charset="-128"/>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defRPr/>
            </a:pPr>
            <a:r>
              <a:rPr lang="fr-CH" altLang="fr-FR" sz="2800" b="0" i="1" kern="0" dirty="0">
                <a:solidFill>
                  <a:schemeClr val="accent2"/>
                </a:solidFill>
              </a:rPr>
              <a:t>Le harcèlement psychologique (</a:t>
            </a:r>
            <a:r>
              <a:rPr lang="fr-CH" altLang="fr-FR" sz="2800" b="0" i="1" kern="0" dirty="0" err="1">
                <a:solidFill>
                  <a:schemeClr val="accent2"/>
                </a:solidFill>
              </a:rPr>
              <a:t>mobbing</a:t>
            </a:r>
            <a:r>
              <a:rPr lang="fr-CH" altLang="fr-FR" sz="2800" b="0" i="1" kern="0" dirty="0">
                <a:solidFill>
                  <a:schemeClr val="accent2"/>
                </a:solidFill>
              </a:rPr>
              <a:t>):</a:t>
            </a:r>
            <a:br>
              <a:rPr lang="fr-CH" altLang="fr-FR" sz="2800" b="0" i="1" kern="0" dirty="0">
                <a:solidFill>
                  <a:schemeClr val="accent2"/>
                </a:solidFill>
              </a:rPr>
            </a:br>
            <a:r>
              <a:rPr lang="fr-CH" altLang="fr-FR" sz="2800" b="0" i="1" kern="0" dirty="0">
                <a:solidFill>
                  <a:schemeClr val="accent2"/>
                </a:solidFill>
                <a:sym typeface="Wingdings" panose="05000000000000000000" pitchFamily="2" charset="2"/>
              </a:rPr>
              <a:t> </a:t>
            </a:r>
            <a:r>
              <a:rPr lang="fr-CH" altLang="fr-FR" sz="2800" b="0" i="1" kern="0" dirty="0">
                <a:solidFill>
                  <a:schemeClr val="accent2"/>
                </a:solidFill>
              </a:rPr>
              <a:t>trois éléments constitutifs</a:t>
            </a:r>
            <a:endParaRPr lang="fr-FR" altLang="fr-FR" sz="1800" b="0" i="1" kern="0" dirty="0">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806450" y="355600"/>
            <a:ext cx="7685088" cy="10080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CH" altLang="fr-FR" sz="2800" b="0" i="1">
                <a:solidFill>
                  <a:schemeClr val="accent2"/>
                </a:solidFill>
                <a:latin typeface="Arial" panose="020B0604020202020204" pitchFamily="34" charset="0"/>
              </a:rPr>
              <a:t>Ce qui n'est pas du harcèlement psychologique</a:t>
            </a:r>
            <a:endParaRPr lang="fr-FR" altLang="fr-FR" sz="1800" b="0" i="1">
              <a:solidFill>
                <a:schemeClr val="accent2"/>
              </a:solidFill>
              <a:latin typeface="Arial" panose="020B0604020202020204" pitchFamily="34" charset="0"/>
            </a:endParaRPr>
          </a:p>
        </p:txBody>
      </p:sp>
      <p:sp>
        <p:nvSpPr>
          <p:cNvPr id="49155" name="Rectangle 2"/>
          <p:cNvSpPr>
            <a:spLocks noChangeArrowheads="1"/>
          </p:cNvSpPr>
          <p:nvPr/>
        </p:nvSpPr>
        <p:spPr bwMode="auto">
          <a:xfrm>
            <a:off x="1181100" y="1500188"/>
            <a:ext cx="7391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5288" indent="-395288">
              <a:spcBef>
                <a:spcPct val="20000"/>
              </a:spcBef>
              <a:buSzPct val="9500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Tx/>
            </a:pPr>
            <a:r>
              <a:rPr lang="fr-FR" altLang="fr-FR">
                <a:solidFill>
                  <a:srgbClr val="000000"/>
                </a:solidFill>
              </a:rPr>
              <a:t>Les actes managériaux effectués dans le respect de la personne et des procédures </a:t>
            </a:r>
            <a:r>
              <a:rPr lang="fr-FR" altLang="fr-FR" sz="2000">
                <a:solidFill>
                  <a:srgbClr val="000000"/>
                </a:solidFill>
              </a:rPr>
              <a:t>(les critiques, recadrages si justifiés, </a:t>
            </a:r>
            <a:r>
              <a:rPr lang="fr-CH" altLang="fr-FR" sz="2000">
                <a:solidFill>
                  <a:srgbClr val="000000"/>
                </a:solidFill>
              </a:rPr>
              <a:t>mutations, changement de cahier des charges selon les besoins du service…)</a:t>
            </a:r>
          </a:p>
          <a:p>
            <a:pPr eaLnBrk="1" hangingPunct="1">
              <a:spcBef>
                <a:spcPct val="0"/>
              </a:spcBef>
              <a:buSzTx/>
            </a:pPr>
            <a:r>
              <a:rPr lang="fr-FR" altLang="fr-FR">
                <a:solidFill>
                  <a:srgbClr val="000000"/>
                </a:solidFill>
              </a:rPr>
              <a:t>Les éclats agressifs et débordements ponctuels </a:t>
            </a:r>
          </a:p>
          <a:p>
            <a:pPr eaLnBrk="1" hangingPunct="1">
              <a:spcBef>
                <a:spcPct val="0"/>
              </a:spcBef>
              <a:buSzTx/>
            </a:pPr>
            <a:r>
              <a:rPr lang="fr-FR" altLang="fr-FR">
                <a:solidFill>
                  <a:srgbClr val="000000"/>
                </a:solidFill>
              </a:rPr>
              <a:t>Les contraintes professionnelles normales </a:t>
            </a:r>
          </a:p>
          <a:p>
            <a:pPr eaLnBrk="1" hangingPunct="1">
              <a:spcBef>
                <a:spcPct val="0"/>
              </a:spcBef>
              <a:buSzTx/>
            </a:pPr>
            <a:r>
              <a:rPr lang="fr-FR" altLang="fr-FR">
                <a:solidFill>
                  <a:srgbClr val="000000"/>
                </a:solidFill>
              </a:rPr>
              <a:t>Les mauvaises conditions de travail (sans intentionnalité) </a:t>
            </a:r>
          </a:p>
          <a:p>
            <a:pPr eaLnBrk="1" hangingPunct="1">
              <a:spcBef>
                <a:spcPct val="0"/>
              </a:spcBef>
              <a:buSzTx/>
            </a:pPr>
            <a:r>
              <a:rPr lang="fr-FR" altLang="fr-FR">
                <a:solidFill>
                  <a:srgbClr val="000000"/>
                </a:solidFill>
              </a:rPr>
              <a:t>Le stress </a:t>
            </a:r>
          </a:p>
          <a:p>
            <a:pPr eaLnBrk="1" hangingPunct="1">
              <a:spcBef>
                <a:spcPct val="0"/>
              </a:spcBef>
              <a:buSzTx/>
            </a:pPr>
            <a:r>
              <a:rPr lang="fr-FR" altLang="fr-FR">
                <a:solidFill>
                  <a:srgbClr val="000000"/>
                </a:solidFill>
              </a:rPr>
              <a:t>Un simple conflit </a:t>
            </a:r>
          </a:p>
          <a:p>
            <a:pPr eaLnBrk="1" hangingPunct="1">
              <a:spcBef>
                <a:spcPct val="0"/>
              </a:spcBef>
              <a:buSzTx/>
            </a:pPr>
            <a:r>
              <a:rPr lang="fr-FR" altLang="fr-FR">
                <a:solidFill>
                  <a:srgbClr val="000000"/>
                </a:solidFill>
              </a:rPr>
              <a:t>Une mauvaise ambiance de travail </a:t>
            </a:r>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38925" y="5038725"/>
            <a:ext cx="1617663" cy="108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pied de page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ea typeface="ＭＳ Ｐゴシック" panose="020B0600070205080204" pitchFamily="34" charset="-128"/>
              </a:rPr>
              <a:t>Groupe de confiance</a:t>
            </a:r>
            <a:endParaRPr lang="en-US" altLang="fr-FR" sz="1000">
              <a:solidFill>
                <a:schemeClr val="bg1"/>
              </a:solidFill>
              <a:ea typeface="ＭＳ Ｐゴシック" panose="020B0600070205080204" pitchFamily="34" charset="-128"/>
            </a:endParaRPr>
          </a:p>
        </p:txBody>
      </p:sp>
      <p:sp>
        <p:nvSpPr>
          <p:cNvPr id="56323" name="Rectangle 2"/>
          <p:cNvSpPr>
            <a:spLocks noGrp="1" noChangeArrowheads="1"/>
          </p:cNvSpPr>
          <p:nvPr>
            <p:ph type="title"/>
          </p:nvPr>
        </p:nvSpPr>
        <p:spPr>
          <a:xfrm>
            <a:off x="1562100" y="55494"/>
            <a:ext cx="6715125" cy="581025"/>
          </a:xfrm>
          <a:noFill/>
        </p:spPr>
        <p:txBody>
          <a:bodyPr/>
          <a:lstStyle/>
          <a:p>
            <a:pPr algn="ctr" eaLnBrk="1" hangingPunct="1"/>
            <a:r>
              <a:rPr lang="fr-CH" altLang="fr-FR" b="0" dirty="0">
                <a:solidFill>
                  <a:srgbClr val="003399"/>
                </a:solidFill>
                <a:ea typeface="ＭＳ Ｐゴシック" panose="020B0600070205080204" pitchFamily="34" charset="-128"/>
                <a:cs typeface="Arial" panose="020B0604020202020204" pitchFamily="34" charset="0"/>
              </a:rPr>
              <a:t>Saine gestion ou harcèlement?</a:t>
            </a:r>
            <a:endParaRPr lang="fr-FR" altLang="fr-FR" b="0" dirty="0">
              <a:solidFill>
                <a:srgbClr val="003399"/>
              </a:solidFill>
              <a:ea typeface="ＭＳ Ｐゴシック" panose="020B0600070205080204" pitchFamily="34" charset="-128"/>
              <a:cs typeface="Arial" panose="020B0604020202020204" pitchFamily="34" charset="0"/>
            </a:endParaRPr>
          </a:p>
        </p:txBody>
      </p:sp>
      <p:sp>
        <p:nvSpPr>
          <p:cNvPr id="56324" name="Rectangle 3"/>
          <p:cNvSpPr>
            <a:spLocks noChangeArrowheads="1"/>
          </p:cNvSpPr>
          <p:nvPr/>
        </p:nvSpPr>
        <p:spPr bwMode="auto">
          <a:xfrm>
            <a:off x="1322388" y="2709863"/>
            <a:ext cx="67056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09600" indent="-609600">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
                <a:srgbClr val="006600"/>
              </a:buClr>
              <a:buSzPct val="105000"/>
              <a:buFont typeface="Wingdings" panose="05000000000000000000" pitchFamily="2" charset="2"/>
              <a:buNone/>
            </a:pPr>
            <a:endParaRPr lang="fr-CH" altLang="fr-FR" sz="2800">
              <a:latin typeface="Californian FB" panose="0207040306080B030204" pitchFamily="18" charset="0"/>
              <a:ea typeface="ＭＳ Ｐゴシック" panose="020B0600070205080204" pitchFamily="34" charset="-128"/>
            </a:endParaRPr>
          </a:p>
        </p:txBody>
      </p:sp>
      <p:graphicFrame>
        <p:nvGraphicFramePr>
          <p:cNvPr id="204867" name="Group 67"/>
          <p:cNvGraphicFramePr>
            <a:graphicFrameLocks noGrp="1"/>
          </p:cNvGraphicFramePr>
          <p:nvPr>
            <p:ph idx="1"/>
            <p:extLst>
              <p:ext uri="{D42A27DB-BD31-4B8C-83A1-F6EECF244321}">
                <p14:modId xmlns:p14="http://schemas.microsoft.com/office/powerpoint/2010/main" val="1195973003"/>
              </p:ext>
            </p:extLst>
          </p:nvPr>
        </p:nvGraphicFramePr>
        <p:xfrm>
          <a:off x="369888" y="650186"/>
          <a:ext cx="8610600" cy="5247032"/>
        </p:xfrm>
        <a:graphic>
          <a:graphicData uri="http://schemas.openxmlformats.org/drawingml/2006/table">
            <a:tbl>
              <a:tblPr/>
              <a:tblGrid>
                <a:gridCol w="4043086">
                  <a:extLst>
                    <a:ext uri="{9D8B030D-6E8A-4147-A177-3AD203B41FA5}">
                      <a16:colId xmlns:a16="http://schemas.microsoft.com/office/drawing/2014/main" val="20000"/>
                    </a:ext>
                  </a:extLst>
                </a:gridCol>
                <a:gridCol w="4567514">
                  <a:extLst>
                    <a:ext uri="{9D8B030D-6E8A-4147-A177-3AD203B41FA5}">
                      <a16:colId xmlns:a16="http://schemas.microsoft.com/office/drawing/2014/main" val="20001"/>
                    </a:ext>
                  </a:extLst>
                </a:gridCol>
              </a:tblGrid>
              <a:tr h="726865">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pPr>
                      <a:r>
                        <a:rPr kumimoji="0" lang="fr-CH" sz="2000" b="1" i="0" u="none" strike="noStrike" cap="none" normalizeH="0" baseline="0" dirty="0">
                          <a:ln>
                            <a:noFill/>
                          </a:ln>
                          <a:solidFill>
                            <a:srgbClr val="000099"/>
                          </a:solidFill>
                          <a:effectLst/>
                          <a:latin typeface="Arial" charset="0"/>
                          <a:ea typeface="ＭＳ Ｐゴシック" pitchFamily="-101" charset="-128"/>
                          <a:cs typeface="Arial" charset="0"/>
                        </a:rPr>
                        <a:t>Saine gestion</a:t>
                      </a:r>
                      <a:r>
                        <a:rPr kumimoji="0" lang="fr-CH" sz="2000" b="0" i="0" u="none" strike="noStrike" cap="none" normalizeH="0" baseline="0" dirty="0">
                          <a:ln>
                            <a:noFill/>
                          </a:ln>
                          <a:solidFill>
                            <a:srgbClr val="000099"/>
                          </a:solidFill>
                          <a:effectLst/>
                          <a:latin typeface="Arial" charset="0"/>
                          <a:ea typeface="ＭＳ Ｐゴシック" pitchFamily="-101" charset="-128"/>
                          <a:cs typeface="Arial" charset="0"/>
                        </a:rPr>
                        <a:t>: </a:t>
                      </a:r>
                      <a:r>
                        <a:rPr kumimoji="0" lang="fr-CH" sz="1800" b="0" i="0" u="none" strike="noStrike" cap="none" normalizeH="0" baseline="0" dirty="0">
                          <a:ln>
                            <a:noFill/>
                          </a:ln>
                          <a:solidFill>
                            <a:srgbClr val="000099"/>
                          </a:solidFill>
                          <a:effectLst/>
                          <a:latin typeface="Arial" charset="0"/>
                          <a:ea typeface="ＭＳ Ｐゴシック" pitchFamily="-101" charset="-128"/>
                          <a:cs typeface="Arial" charset="0"/>
                        </a:rPr>
                        <a:t>soucis d'équité et d'objectivité; attitude respectueuse</a:t>
                      </a:r>
                      <a:r>
                        <a:rPr kumimoji="0" lang="fr-CH" sz="1600" b="0" i="0" u="none" strike="noStrike" cap="none" normalizeH="0" baseline="0" dirty="0">
                          <a:ln>
                            <a:noFill/>
                          </a:ln>
                          <a:solidFill>
                            <a:srgbClr val="000099"/>
                          </a:solidFill>
                          <a:effectLst/>
                          <a:latin typeface="Arial" charset="0"/>
                          <a:ea typeface="ＭＳ Ｐゴシック" pitchFamily="-101" charset="-128"/>
                          <a:cs typeface="Arial" charset="0"/>
                        </a:rPr>
                        <a:t>.</a:t>
                      </a:r>
                      <a:endParaRPr kumimoji="0" lang="fr-FR" sz="1600" b="0" i="0" u="none" strike="noStrike" cap="none" normalizeH="0" baseline="0" dirty="0">
                        <a:ln>
                          <a:noFill/>
                        </a:ln>
                        <a:solidFill>
                          <a:srgbClr val="000099"/>
                        </a:solidFill>
                        <a:effectLst/>
                        <a:latin typeface="Arial" charset="0"/>
                        <a:ea typeface="ＭＳ Ｐゴシック" pitchFamily="-101" charset="-128"/>
                        <a:cs typeface="Arial" charset="0"/>
                      </a:endParaRP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pPr>
                      <a:r>
                        <a:rPr kumimoji="0" lang="fr-CH" sz="2000" b="1" i="0" u="none" strike="noStrike" cap="none" normalizeH="0" baseline="0" dirty="0">
                          <a:ln>
                            <a:noFill/>
                          </a:ln>
                          <a:solidFill>
                            <a:srgbClr val="CC3300"/>
                          </a:solidFill>
                          <a:effectLst/>
                          <a:latin typeface="Arial" charset="0"/>
                          <a:ea typeface="ＭＳ Ｐゴシック" pitchFamily="-101" charset="-128"/>
                          <a:cs typeface="Arial" charset="0"/>
                        </a:rPr>
                        <a:t>Harcèlement</a:t>
                      </a:r>
                      <a:r>
                        <a:rPr kumimoji="0" lang="fr-CH" sz="2000" b="0" i="0" u="none" strike="noStrike" cap="none" normalizeH="0" baseline="0" dirty="0">
                          <a:ln>
                            <a:noFill/>
                          </a:ln>
                          <a:solidFill>
                            <a:srgbClr val="CC3300"/>
                          </a:solidFill>
                          <a:effectLst/>
                          <a:latin typeface="Arial" charset="0"/>
                          <a:ea typeface="ＭＳ Ｐゴシック" pitchFamily="-101" charset="-128"/>
                          <a:cs typeface="Arial" charset="0"/>
                        </a:rPr>
                        <a:t> : </a:t>
                      </a:r>
                      <a:r>
                        <a:rPr kumimoji="0" lang="fr-CH" sz="1800" b="0" i="0" u="none" strike="noStrike" cap="none" normalizeH="0" baseline="0" dirty="0">
                          <a:ln>
                            <a:noFill/>
                          </a:ln>
                          <a:solidFill>
                            <a:srgbClr val="CC3300"/>
                          </a:solidFill>
                          <a:effectLst/>
                          <a:latin typeface="Arial" charset="0"/>
                          <a:ea typeface="ＭＳ Ｐゴシック" pitchFamily="-101" charset="-128"/>
                          <a:cs typeface="Arial" charset="0"/>
                        </a:rPr>
                        <a:t>discrimination, iniquité, dénigrement, abus</a:t>
                      </a:r>
                      <a:endParaRPr kumimoji="0" lang="fr-FR" sz="1800" b="0" i="0" u="none" strike="noStrike" cap="none" normalizeH="0" baseline="0" dirty="0">
                        <a:ln>
                          <a:noFill/>
                        </a:ln>
                        <a:solidFill>
                          <a:srgbClr val="CC3300"/>
                        </a:solidFill>
                        <a:effectLst/>
                        <a:latin typeface="Arial" charset="0"/>
                        <a:ea typeface="ＭＳ Ｐゴシック" pitchFamily="-101" charset="-128"/>
                        <a:cs typeface="Arial"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308">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pP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Prise de décisions dans l'intérêt du service</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pPr>
                      <a:r>
                        <a:rPr kumimoji="0" lang="fr-CH" sz="1400" b="0" i="0" u="none" strike="noStrike" cap="none" normalizeH="0" baseline="0" dirty="0">
                          <a:ln>
                            <a:noFill/>
                          </a:ln>
                          <a:solidFill>
                            <a:schemeClr val="tx1"/>
                          </a:solidFill>
                          <a:effectLst/>
                          <a:latin typeface="Arial" charset="0"/>
                          <a:ea typeface="ＭＳ Ｐゴシック" pitchFamily="-101" charset="-128"/>
                          <a:cs typeface="Arial" charset="0"/>
                        </a:rPr>
                        <a:t>Prise de décision dans le but de déstabiliser, de porter atteinte à la personne</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4294">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Assignation de travaux non désirés mais nécessaires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Assignation de tâches dévalorisantes, humiliantes ou charge de travail inéquitable et impossible à réaliser</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7424">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Contrôle du respect du cadre de travail (horaire, matériel, collaborateurs), gestion et suivi des absences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CH" sz="1400" b="0" i="0" u="none" strike="noStrike" cap="none" normalizeH="0" baseline="0" dirty="0">
                          <a:ln>
                            <a:noFill/>
                          </a:ln>
                          <a:solidFill>
                            <a:schemeClr val="tx1"/>
                          </a:solidFill>
                          <a:effectLst/>
                          <a:latin typeface="Arial" charset="0"/>
                          <a:ea typeface="ＭＳ Ｐゴシック" pitchFamily="-101" charset="-128"/>
                          <a:cs typeface="Arial" charset="0"/>
                        </a:rPr>
                        <a:t>Abus d'autorité (ex</a:t>
                      </a:r>
                      <a:r>
                        <a:rPr kumimoji="0" lang="fr-CH" sz="1400" b="0" i="0" u="none" strike="noStrike" cap="none" normalizeH="0" baseline="0">
                          <a:ln>
                            <a:noFill/>
                          </a:ln>
                          <a:solidFill>
                            <a:schemeClr val="tx1"/>
                          </a:solidFill>
                          <a:effectLst/>
                          <a:latin typeface="Arial" charset="0"/>
                          <a:ea typeface="ＭＳ Ｐゴシック" pitchFamily="-101" charset="-128"/>
                          <a:cs typeface="Arial" charset="0"/>
                        </a:rPr>
                        <a:t>.: surveillance </a:t>
                      </a:r>
                      <a:r>
                        <a:rPr kumimoji="0" lang="fr-CH" sz="1400" b="0" i="0" u="none" strike="noStrike" cap="none" normalizeH="0" baseline="0" dirty="0">
                          <a:ln>
                            <a:noFill/>
                          </a:ln>
                          <a:solidFill>
                            <a:schemeClr val="tx1"/>
                          </a:solidFill>
                          <a:effectLst/>
                          <a:latin typeface="Arial" charset="0"/>
                          <a:ea typeface="ＭＳ Ｐゴシック" pitchFamily="-101" charset="-128"/>
                          <a:cs typeface="Arial" charset="0"/>
                        </a:rPr>
                        <a:t>excessive et inéquitable)</a:t>
                      </a:r>
                    </a:p>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Chicaneries administratives abusives</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424">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CH" sz="1400" b="0" i="0" u="none" strike="noStrike" cap="none" normalizeH="0" baseline="0" dirty="0">
                          <a:ln>
                            <a:noFill/>
                          </a:ln>
                          <a:solidFill>
                            <a:schemeClr val="tx1"/>
                          </a:solidFill>
                          <a:effectLst/>
                          <a:latin typeface="Arial" charset="0"/>
                          <a:ea typeface="ＭＳ Ｐゴシック" pitchFamily="-101" charset="-128"/>
                          <a:cs typeface="Arial" charset="0"/>
                        </a:rPr>
                        <a:t>Contrôle de la bonne réalisation du travail </a:t>
                      </a:r>
                      <a:endPar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endParaRP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CH" sz="1400" b="0" i="0" u="none" strike="noStrike" cap="none" normalizeH="0" baseline="0" dirty="0">
                          <a:ln>
                            <a:noFill/>
                          </a:ln>
                          <a:solidFill>
                            <a:schemeClr val="tx1"/>
                          </a:solidFill>
                          <a:effectLst/>
                          <a:latin typeface="Arial" charset="0"/>
                          <a:ea typeface="ＭＳ Ｐゴシック" pitchFamily="-101" charset="-128"/>
                          <a:cs typeface="Arial" charset="0"/>
                        </a:rPr>
                        <a:t>Autonomie injustement retirée, contrôle excessif, inutile</a:t>
                      </a:r>
                    </a:p>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CH" sz="1400" b="0" i="0" u="none" strike="noStrike" cap="none" normalizeH="0" baseline="0" dirty="0">
                          <a:ln>
                            <a:noFill/>
                          </a:ln>
                          <a:solidFill>
                            <a:schemeClr val="tx1"/>
                          </a:solidFill>
                          <a:effectLst/>
                          <a:latin typeface="Arial" charset="0"/>
                          <a:ea typeface="ＭＳ Ｐゴシック" pitchFamily="-101" charset="-128"/>
                          <a:cs typeface="Arial" charset="0"/>
                        </a:rPr>
                        <a:t>Isolement (ne plus donner de travail, ne plus lui parler, nier sa présence)</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4571">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pP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Critiques de la performance, notification des insuffisances de prestations (vise l'amélioration)</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Déstabilisation (moqueries, allusions désobligeantes)</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8722">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pP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Mesures disciplinaires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Punitions injustifiées ou disproportionnées</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7424">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pP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Gestion des conflits de travail ou interpersonnels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Tx/>
                        <a:buNone/>
                        <a:tabLst/>
                        <a:defRPr/>
                      </a:pPr>
                      <a:r>
                        <a:rPr kumimoji="0" lang="fr-CH" sz="1400" b="0" i="0" u="none" strike="noStrike" cap="none" normalizeH="0" baseline="0" dirty="0">
                          <a:ln>
                            <a:noFill/>
                          </a:ln>
                          <a:solidFill>
                            <a:schemeClr val="tx1"/>
                          </a:solidFill>
                          <a:effectLst/>
                          <a:latin typeface="Arial" charset="0"/>
                          <a:ea typeface="ＭＳ Ｐゴシック" pitchFamily="-101" charset="-128"/>
                          <a:cs typeface="Arial" charset="0"/>
                        </a:rPr>
                        <a:t>Cris, violence verbale ou physique, </a:t>
                      </a: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intimidation (menaces, insultes, injures)</a:t>
                      </a:r>
                      <a:r>
                        <a:rPr kumimoji="0" lang="fr-CH" sz="1400" b="0" i="0" u="none" strike="noStrike" cap="none" normalizeH="0" baseline="0" dirty="0">
                          <a:ln>
                            <a:noFill/>
                          </a:ln>
                          <a:solidFill>
                            <a:schemeClr val="tx1"/>
                          </a:solidFill>
                          <a:effectLst/>
                          <a:latin typeface="Arial" charset="0"/>
                          <a:ea typeface="ＭＳ Ｐゴシック" pitchFamily="-101" charset="-128"/>
                          <a:cs typeface="Arial" charset="0"/>
                        </a:rPr>
                        <a:t>. </a:t>
                      </a:r>
                      <a:r>
                        <a:rPr kumimoji="0" lang="fr-FR" sz="1400" b="0" i="0" u="none" strike="noStrike" cap="none" normalizeH="0" baseline="0" dirty="0">
                          <a:ln>
                            <a:noFill/>
                          </a:ln>
                          <a:solidFill>
                            <a:schemeClr val="tx1"/>
                          </a:solidFill>
                          <a:effectLst/>
                          <a:latin typeface="Arial" charset="0"/>
                          <a:ea typeface="ＭＳ Ｐゴシック" pitchFamily="-101" charset="-128"/>
                          <a:cs typeface="Arial" charset="0"/>
                        </a:rPr>
                        <a:t>Rumeurs malveillantes</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pied de page 4"/>
          <p:cNvSpPr>
            <a:spLocks noGrp="1"/>
          </p:cNvSpPr>
          <p:nvPr>
            <p:ph type="ftr" sz="quarter" idx="11"/>
          </p:nvPr>
        </p:nvSpPr>
        <p:spPr>
          <a:noFill/>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rPr>
              <a:t>Groupe de confiance</a:t>
            </a:r>
            <a:endParaRPr lang="en-US" altLang="fr-FR" sz="1000">
              <a:solidFill>
                <a:schemeClr val="bg1"/>
              </a:solidFill>
            </a:endParaRPr>
          </a:p>
        </p:txBody>
      </p:sp>
      <p:sp>
        <p:nvSpPr>
          <p:cNvPr id="58371" name="Rectangle 2"/>
          <p:cNvSpPr>
            <a:spLocks noGrp="1" noChangeArrowheads="1"/>
          </p:cNvSpPr>
          <p:nvPr>
            <p:ph type="title"/>
          </p:nvPr>
        </p:nvSpPr>
        <p:spPr>
          <a:xfrm>
            <a:off x="1646583" y="134938"/>
            <a:ext cx="5850834" cy="825845"/>
          </a:xfrm>
        </p:spPr>
        <p:txBody>
          <a:bodyPr/>
          <a:lstStyle/>
          <a:p>
            <a:pPr algn="ctr" eaLnBrk="1" hangingPunct="1"/>
            <a:r>
              <a:rPr lang="fr-CH" altLang="fr-FR" sz="3600" b="0" dirty="0">
                <a:solidFill>
                  <a:schemeClr val="accent2"/>
                </a:solidFill>
              </a:rPr>
              <a:t>Harcèlement sexuel</a:t>
            </a:r>
            <a:endParaRPr lang="fr-FR" altLang="fr-FR" sz="3600" b="0" dirty="0">
              <a:solidFill>
                <a:schemeClr val="accent2"/>
              </a:solidFill>
            </a:endParaRPr>
          </a:p>
        </p:txBody>
      </p:sp>
      <p:sp>
        <p:nvSpPr>
          <p:cNvPr id="58372" name="Rectangle 3"/>
          <p:cNvSpPr>
            <a:spLocks noGrp="1" noChangeArrowheads="1"/>
          </p:cNvSpPr>
          <p:nvPr>
            <p:ph type="body" idx="1"/>
          </p:nvPr>
        </p:nvSpPr>
        <p:spPr>
          <a:xfrm>
            <a:off x="769866" y="960783"/>
            <a:ext cx="8090453" cy="4701830"/>
          </a:xfrm>
        </p:spPr>
        <p:txBody>
          <a:bodyPr/>
          <a:lstStyle/>
          <a:p>
            <a:pPr eaLnBrk="1" hangingPunct="1">
              <a:lnSpc>
                <a:spcPct val="90000"/>
              </a:lnSpc>
              <a:buFontTx/>
              <a:buNone/>
            </a:pPr>
            <a:r>
              <a:rPr lang="fr-CH" altLang="fr-FR" dirty="0"/>
              <a:t>Le </a:t>
            </a:r>
            <a:r>
              <a:rPr lang="fr-CH" altLang="fr-FR" dirty="0">
                <a:solidFill>
                  <a:schemeClr val="accent2"/>
                </a:solidFill>
              </a:rPr>
              <a:t>harcèlement sexuel </a:t>
            </a:r>
            <a:r>
              <a:rPr lang="fr-CH" altLang="fr-FR" dirty="0"/>
              <a:t>suppose</a:t>
            </a:r>
            <a:r>
              <a:rPr lang="fr-CH" altLang="fr-FR" dirty="0">
                <a:solidFill>
                  <a:schemeClr val="hlink"/>
                </a:solidFill>
              </a:rPr>
              <a:t>:</a:t>
            </a:r>
          </a:p>
          <a:p>
            <a:pPr marL="514350" indent="-514350" eaLnBrk="1" hangingPunct="1">
              <a:lnSpc>
                <a:spcPct val="90000"/>
              </a:lnSpc>
              <a:buFont typeface="+mj-lt"/>
              <a:buAutoNum type="romanLcPeriod"/>
            </a:pPr>
            <a:r>
              <a:rPr lang="fr-CH" altLang="fr-FR" dirty="0"/>
              <a:t>Un comportement à caractère sexuel</a:t>
            </a:r>
          </a:p>
          <a:p>
            <a:pPr marL="514350" indent="-514350" eaLnBrk="1" hangingPunct="1">
              <a:lnSpc>
                <a:spcPct val="90000"/>
              </a:lnSpc>
              <a:buFont typeface="+mj-lt"/>
              <a:buAutoNum type="romanLcPeriod"/>
            </a:pPr>
            <a:r>
              <a:rPr lang="fr-CH" altLang="fr-FR" dirty="0"/>
              <a:t>Non souhaité</a:t>
            </a:r>
          </a:p>
          <a:p>
            <a:pPr marL="514350" indent="-514350" eaLnBrk="1" hangingPunct="1">
              <a:lnSpc>
                <a:spcPct val="90000"/>
              </a:lnSpc>
              <a:buFont typeface="+mj-lt"/>
              <a:buAutoNum type="romanLcPeriod"/>
            </a:pPr>
            <a:r>
              <a:rPr lang="fr-CH" altLang="fr-FR" dirty="0"/>
              <a:t>Portant atteinte à la dignité</a:t>
            </a:r>
          </a:p>
          <a:p>
            <a:pPr eaLnBrk="1" hangingPunct="1">
              <a:lnSpc>
                <a:spcPct val="90000"/>
              </a:lnSpc>
              <a:buFontTx/>
              <a:buNone/>
            </a:pPr>
            <a:endParaRPr lang="fr-CH" altLang="fr-FR" sz="2000" dirty="0"/>
          </a:p>
          <a:p>
            <a:pPr marL="0" eaLnBrk="1" hangingPunct="1">
              <a:lnSpc>
                <a:spcPct val="90000"/>
              </a:lnSpc>
              <a:buFontTx/>
              <a:buNone/>
            </a:pPr>
            <a:r>
              <a:rPr lang="fr-CH" altLang="fr-FR" dirty="0"/>
              <a:t>Le </a:t>
            </a:r>
            <a:r>
              <a:rPr lang="fr-CH" altLang="fr-FR" dirty="0">
                <a:solidFill>
                  <a:schemeClr val="accent2"/>
                </a:solidFill>
              </a:rPr>
              <a:t>harcèlement-chantage: m</a:t>
            </a:r>
            <a:r>
              <a:rPr lang="fr-CH" altLang="fr-FR" dirty="0"/>
              <a:t>enaces ou promesses d'avantages pour obtenir des faveurs</a:t>
            </a:r>
          </a:p>
          <a:p>
            <a:pPr eaLnBrk="1" hangingPunct="1">
              <a:lnSpc>
                <a:spcPct val="90000"/>
              </a:lnSpc>
              <a:buFontTx/>
              <a:buNone/>
            </a:pPr>
            <a:endParaRPr lang="fr-CH" altLang="fr-FR" dirty="0"/>
          </a:p>
          <a:p>
            <a:pPr eaLnBrk="1" hangingPunct="1">
              <a:lnSpc>
                <a:spcPct val="90000"/>
              </a:lnSpc>
              <a:buFontTx/>
              <a:buNone/>
            </a:pPr>
            <a:r>
              <a:rPr lang="fr-CH" altLang="fr-FR" dirty="0"/>
              <a:t>Le </a:t>
            </a:r>
            <a:r>
              <a:rPr lang="fr-CH" altLang="fr-FR" dirty="0">
                <a:solidFill>
                  <a:schemeClr val="accent2"/>
                </a:solidFill>
              </a:rPr>
              <a:t>harcèlement- climat de travail hostile:</a:t>
            </a:r>
          </a:p>
          <a:p>
            <a:pPr eaLnBrk="1" hangingPunct="1">
              <a:lnSpc>
                <a:spcPct val="90000"/>
              </a:lnSpc>
            </a:pPr>
            <a:r>
              <a:rPr lang="fr-CH" altLang="fr-FR" dirty="0"/>
              <a:t>Propos grossiers ou sexistes</a:t>
            </a:r>
          </a:p>
          <a:p>
            <a:pPr eaLnBrk="1" hangingPunct="1">
              <a:lnSpc>
                <a:spcPct val="90000"/>
              </a:lnSpc>
            </a:pPr>
            <a:r>
              <a:rPr lang="fr-CH" altLang="fr-FR" dirty="0"/>
              <a:t>Exposition à du matériel pornographique ou à des images dégradantes de la femme ou de l'homme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2148"/>
            <a:ext cx="8229600" cy="1143000"/>
          </a:xfrm>
        </p:spPr>
        <p:txBody>
          <a:bodyPr>
            <a:normAutofit/>
          </a:bodyPr>
          <a:lstStyle/>
          <a:p>
            <a:pPr algn="ctr">
              <a:defRPr/>
            </a:pPr>
            <a:r>
              <a:rPr lang="fr-CH" sz="3600" b="0" dirty="0">
                <a:solidFill>
                  <a:schemeClr val="accent2"/>
                </a:solidFill>
              </a:rPr>
              <a:t>Utilité de l'examen </a:t>
            </a:r>
            <a:r>
              <a:rPr lang="fr-CH" sz="3600" b="0" dirty="0">
                <a:solidFill>
                  <a:schemeClr val="accent2"/>
                </a:solidFill>
                <a:latin typeface="+mn-lt"/>
                <a:ea typeface="+mn-ea"/>
                <a:cs typeface="+mn-cs"/>
              </a:rPr>
              <a:t>préalable</a:t>
            </a:r>
            <a:r>
              <a:rPr lang="fr-CH" sz="3600" b="0" dirty="0">
                <a:solidFill>
                  <a:schemeClr val="accent2"/>
                </a:solidFill>
              </a:rPr>
              <a:t> informel</a:t>
            </a:r>
          </a:p>
        </p:txBody>
      </p:sp>
      <p:sp>
        <p:nvSpPr>
          <p:cNvPr id="6" name="Espace réservé du texte 5"/>
          <p:cNvSpPr>
            <a:spLocks noGrp="1"/>
          </p:cNvSpPr>
          <p:nvPr>
            <p:ph type="body" idx="1"/>
          </p:nvPr>
        </p:nvSpPr>
        <p:spPr>
          <a:xfrm>
            <a:off x="80855" y="1353654"/>
            <a:ext cx="4040188" cy="631255"/>
          </a:xfrm>
        </p:spPr>
        <p:txBody>
          <a:bodyPr>
            <a:normAutofit/>
          </a:bodyPr>
          <a:lstStyle/>
          <a:p>
            <a:pPr algn="ctr">
              <a:defRPr/>
            </a:pPr>
            <a:r>
              <a:rPr lang="fr-CH" b="0" dirty="0">
                <a:solidFill>
                  <a:schemeClr val="accent2"/>
                </a:solidFill>
              </a:rPr>
              <a:t>L'examen préalable permet</a:t>
            </a:r>
          </a:p>
        </p:txBody>
      </p:sp>
      <p:sp>
        <p:nvSpPr>
          <p:cNvPr id="25604" name="Espace réservé du contenu 3"/>
          <p:cNvSpPr>
            <a:spLocks noGrp="1"/>
          </p:cNvSpPr>
          <p:nvPr>
            <p:ph sz="half" idx="2"/>
          </p:nvPr>
        </p:nvSpPr>
        <p:spPr>
          <a:xfrm>
            <a:off x="412159" y="2181139"/>
            <a:ext cx="4040188" cy="3218760"/>
          </a:xfrm>
        </p:spPr>
        <p:txBody>
          <a:bodyPr/>
          <a:lstStyle/>
          <a:p>
            <a:r>
              <a:rPr lang="fr-CH" altLang="fr-FR" dirty="0"/>
              <a:t>Offrir un espace de parole</a:t>
            </a:r>
          </a:p>
          <a:p>
            <a:r>
              <a:rPr lang="fr-CH" altLang="fr-FR" dirty="0"/>
              <a:t>Identifier les problèmes</a:t>
            </a:r>
          </a:p>
          <a:p>
            <a:r>
              <a:rPr lang="fr-CH" altLang="fr-FR" dirty="0"/>
              <a:t>Identifier les mesures pertinentes pour améliorer le climat de travail</a:t>
            </a:r>
          </a:p>
          <a:p>
            <a:endParaRPr lang="fr-CH" altLang="fr-FR" dirty="0"/>
          </a:p>
        </p:txBody>
      </p:sp>
      <p:sp>
        <p:nvSpPr>
          <p:cNvPr id="7" name="Espace réservé du texte 6"/>
          <p:cNvSpPr>
            <a:spLocks noGrp="1"/>
          </p:cNvSpPr>
          <p:nvPr>
            <p:ph type="body" sz="quarter" idx="3"/>
          </p:nvPr>
        </p:nvSpPr>
        <p:spPr>
          <a:xfrm>
            <a:off x="4230260" y="1353654"/>
            <a:ext cx="4821905" cy="639762"/>
          </a:xfrm>
        </p:spPr>
        <p:txBody>
          <a:bodyPr>
            <a:normAutofit fontScale="92500"/>
          </a:bodyPr>
          <a:lstStyle/>
          <a:p>
            <a:pPr>
              <a:defRPr/>
            </a:pPr>
            <a:r>
              <a:rPr lang="fr-CH" b="0" dirty="0">
                <a:solidFill>
                  <a:schemeClr val="accent2"/>
                </a:solidFill>
              </a:rPr>
              <a:t>L'examen préalable ne permet pas</a:t>
            </a:r>
          </a:p>
        </p:txBody>
      </p:sp>
      <p:sp>
        <p:nvSpPr>
          <p:cNvPr id="5" name="Espace réservé du contenu 4"/>
          <p:cNvSpPr>
            <a:spLocks noGrp="1"/>
          </p:cNvSpPr>
          <p:nvPr>
            <p:ph sz="quarter" idx="4"/>
          </p:nvPr>
        </p:nvSpPr>
        <p:spPr>
          <a:xfrm>
            <a:off x="4452347" y="2181139"/>
            <a:ext cx="4041775" cy="3218760"/>
          </a:xfrm>
        </p:spPr>
        <p:txBody>
          <a:bodyPr>
            <a:normAutofit/>
          </a:bodyPr>
          <a:lstStyle/>
          <a:p>
            <a:pPr>
              <a:defRPr/>
            </a:pPr>
            <a:r>
              <a:rPr lang="fr-CH" dirty="0"/>
              <a:t>Ne résout pas les conflits ni les problèmes</a:t>
            </a:r>
          </a:p>
          <a:p>
            <a:pPr>
              <a:defRPr/>
            </a:pPr>
            <a:r>
              <a:rPr lang="fr-CH" dirty="0"/>
              <a:t>N'établit pas les faits</a:t>
            </a:r>
          </a:p>
          <a:p>
            <a:pPr>
              <a:defRPr/>
            </a:pPr>
            <a:r>
              <a:rPr lang="fr-CH" dirty="0"/>
              <a:t>Ne constate pas l'existence ou non d'une atteinte à la personnalité ou d'un harcèlement</a:t>
            </a:r>
          </a:p>
          <a:p>
            <a:pPr marL="0" indent="0">
              <a:buFontTx/>
              <a:buNone/>
              <a:defRPr/>
            </a:pPr>
            <a:endParaRPr lang="fr-CH" dirty="0"/>
          </a:p>
          <a:p>
            <a:pPr marL="0" indent="0">
              <a:buFontTx/>
              <a:buNone/>
              <a:defRPr/>
            </a:pPr>
            <a:endParaRPr lang="fr-CH" dirty="0"/>
          </a:p>
          <a:p>
            <a:pPr>
              <a:defRPr/>
            </a:pPr>
            <a:endParaRPr lang="fr-CH" dirty="0"/>
          </a:p>
          <a:p>
            <a:pPr>
              <a:defRPr/>
            </a:pPr>
            <a:endParaRPr lang="fr-CH" dirty="0"/>
          </a:p>
        </p:txBody>
      </p:sp>
      <p:sp>
        <p:nvSpPr>
          <p:cNvPr id="8" name="Espace réservé du pied de page 1">
            <a:extLst>
              <a:ext uri="{FF2B5EF4-FFF2-40B4-BE49-F238E27FC236}">
                <a16:creationId xmlns:a16="http://schemas.microsoft.com/office/drawing/2014/main" id="{799496F5-333C-3E4A-9B82-292FA138FA10}"/>
              </a:ext>
            </a:extLst>
          </p:cNvPr>
          <p:cNvSpPr>
            <a:spLocks noGrp="1"/>
          </p:cNvSpPr>
          <p:nvPr>
            <p:ph type="ftr" sz="quarter" idx="11"/>
          </p:nvPr>
        </p:nvSpPr>
        <p:spPr>
          <a:xfrm>
            <a:off x="1392238" y="6013450"/>
            <a:ext cx="7494587" cy="112713"/>
          </a:xfrm>
        </p:spPr>
        <p:txBody>
          <a:bodyPr/>
          <a:lstStyle/>
          <a:p>
            <a:pPr>
              <a:defRPr/>
            </a:pPr>
            <a:r>
              <a:rPr lang="de-DE" dirty="0" err="1"/>
              <a:t>Groupe</a:t>
            </a:r>
            <a:r>
              <a:rPr lang="de-DE" dirty="0"/>
              <a:t> de </a:t>
            </a:r>
            <a:r>
              <a:rPr lang="de-DE" dirty="0" err="1"/>
              <a:t>confiance</a:t>
            </a:r>
            <a:endParaRPr lang="en-US" dirty="0"/>
          </a:p>
        </p:txBody>
      </p:sp>
    </p:spTree>
    <p:extLst>
      <p:ext uri="{BB962C8B-B14F-4D97-AF65-F5344CB8AC3E}">
        <p14:creationId xmlns:p14="http://schemas.microsoft.com/office/powerpoint/2010/main" val="2065841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5337"/>
          </a:xfrm>
        </p:spPr>
        <p:txBody>
          <a:bodyPr>
            <a:normAutofit/>
          </a:bodyPr>
          <a:lstStyle/>
          <a:p>
            <a:pPr algn="ctr">
              <a:defRPr/>
            </a:pPr>
            <a:r>
              <a:rPr lang="fr-CH" sz="3600" b="0" dirty="0">
                <a:solidFill>
                  <a:schemeClr val="accent6"/>
                </a:solidFill>
              </a:rPr>
              <a:t>Utilité de l'investigation</a:t>
            </a:r>
          </a:p>
        </p:txBody>
      </p:sp>
      <p:sp>
        <p:nvSpPr>
          <p:cNvPr id="6" name="Espace réservé du texte 5"/>
          <p:cNvSpPr>
            <a:spLocks noGrp="1"/>
          </p:cNvSpPr>
          <p:nvPr>
            <p:ph type="body" idx="1"/>
          </p:nvPr>
        </p:nvSpPr>
        <p:spPr>
          <a:xfrm>
            <a:off x="273853" y="1364973"/>
            <a:ext cx="3668730" cy="487639"/>
          </a:xfrm>
        </p:spPr>
        <p:txBody>
          <a:bodyPr>
            <a:normAutofit/>
          </a:bodyPr>
          <a:lstStyle/>
          <a:p>
            <a:pPr algn="ctr">
              <a:defRPr/>
            </a:pPr>
            <a:r>
              <a:rPr lang="fr-CH" b="0" dirty="0">
                <a:solidFill>
                  <a:schemeClr val="accent6"/>
                </a:solidFill>
              </a:rPr>
              <a:t>L'investigation permet</a:t>
            </a:r>
          </a:p>
        </p:txBody>
      </p:sp>
      <p:sp>
        <p:nvSpPr>
          <p:cNvPr id="29700" name="Espace réservé du contenu 3"/>
          <p:cNvSpPr>
            <a:spLocks noGrp="1"/>
          </p:cNvSpPr>
          <p:nvPr>
            <p:ph sz="half" idx="2"/>
          </p:nvPr>
        </p:nvSpPr>
        <p:spPr>
          <a:xfrm>
            <a:off x="273853" y="2171629"/>
            <a:ext cx="4040188" cy="3447293"/>
          </a:xfrm>
        </p:spPr>
        <p:txBody>
          <a:bodyPr/>
          <a:lstStyle/>
          <a:p>
            <a:r>
              <a:rPr lang="fr-CH" altLang="fr-FR" dirty="0"/>
              <a:t>Etablir les faits</a:t>
            </a:r>
          </a:p>
          <a:p>
            <a:r>
              <a:rPr lang="fr-CH" altLang="fr-FR" dirty="0"/>
              <a:t>Aboutir à un rapport expert neutre constatant ou pas une atteinte à la personnalité</a:t>
            </a:r>
          </a:p>
          <a:p>
            <a:r>
              <a:rPr lang="fr-CH" altLang="fr-FR" dirty="0"/>
              <a:t>Déclencher une prise de décision de l'AE</a:t>
            </a:r>
          </a:p>
          <a:p>
            <a:r>
              <a:rPr lang="fr-CH" altLang="fr-FR" dirty="0"/>
              <a:t>Clarifier une situation</a:t>
            </a:r>
          </a:p>
          <a:p>
            <a:endParaRPr lang="fr-CH" altLang="fr-FR" dirty="0"/>
          </a:p>
        </p:txBody>
      </p:sp>
      <p:sp>
        <p:nvSpPr>
          <p:cNvPr id="7" name="Espace réservé du texte 6"/>
          <p:cNvSpPr>
            <a:spLocks noGrp="1"/>
          </p:cNvSpPr>
          <p:nvPr>
            <p:ph type="body" sz="quarter" idx="3"/>
          </p:nvPr>
        </p:nvSpPr>
        <p:spPr>
          <a:xfrm>
            <a:off x="4402959" y="1364973"/>
            <a:ext cx="4838646" cy="487640"/>
          </a:xfrm>
        </p:spPr>
        <p:txBody>
          <a:bodyPr>
            <a:noAutofit/>
          </a:bodyPr>
          <a:lstStyle/>
          <a:p>
            <a:pPr>
              <a:defRPr/>
            </a:pPr>
            <a:r>
              <a:rPr lang="fr-CH" b="0" dirty="0">
                <a:solidFill>
                  <a:schemeClr val="accent6"/>
                </a:solidFill>
              </a:rPr>
              <a:t>L'investigation ne permet pas</a:t>
            </a:r>
          </a:p>
        </p:txBody>
      </p:sp>
      <p:sp>
        <p:nvSpPr>
          <p:cNvPr id="5" name="Espace réservé du contenu 4"/>
          <p:cNvSpPr>
            <a:spLocks noGrp="1"/>
          </p:cNvSpPr>
          <p:nvPr>
            <p:ph sz="quarter" idx="4"/>
          </p:nvPr>
        </p:nvSpPr>
        <p:spPr>
          <a:xfrm>
            <a:off x="4402959" y="2171629"/>
            <a:ext cx="4041775" cy="3951288"/>
          </a:xfrm>
        </p:spPr>
        <p:txBody>
          <a:bodyPr>
            <a:normAutofit/>
          </a:bodyPr>
          <a:lstStyle/>
          <a:p>
            <a:pPr>
              <a:defRPr/>
            </a:pPr>
            <a:r>
              <a:rPr lang="fr-CH" dirty="0"/>
              <a:t>Gérer des conflits </a:t>
            </a:r>
          </a:p>
          <a:p>
            <a:pPr>
              <a:defRPr/>
            </a:pPr>
            <a:r>
              <a:rPr lang="fr-CH" dirty="0"/>
              <a:t>Améliorer le climat de travail</a:t>
            </a:r>
          </a:p>
          <a:p>
            <a:pPr>
              <a:defRPr/>
            </a:pPr>
            <a:r>
              <a:rPr lang="fr-CH" dirty="0"/>
              <a:t>Une analyse globale sur le climat de travail</a:t>
            </a:r>
          </a:p>
          <a:p>
            <a:pPr>
              <a:defRPr/>
            </a:pPr>
            <a:r>
              <a:rPr lang="fr-CH" dirty="0"/>
              <a:t>Un constat sur d'autres violations des devoirs de service que les atteintes à la personnalité</a:t>
            </a:r>
          </a:p>
          <a:p>
            <a:pPr marL="0" indent="0">
              <a:buFontTx/>
              <a:buNone/>
              <a:defRPr/>
            </a:pPr>
            <a:endParaRPr lang="fr-CH" dirty="0"/>
          </a:p>
          <a:p>
            <a:pPr>
              <a:defRPr/>
            </a:pPr>
            <a:endParaRPr lang="fr-CH" dirty="0"/>
          </a:p>
          <a:p>
            <a:pPr>
              <a:defRPr/>
            </a:pPr>
            <a:endParaRPr lang="fr-CH" dirty="0"/>
          </a:p>
        </p:txBody>
      </p:sp>
      <p:sp>
        <p:nvSpPr>
          <p:cNvPr id="8" name="Espace réservé du contenu 3">
            <a:extLst>
              <a:ext uri="{FF2B5EF4-FFF2-40B4-BE49-F238E27FC236}">
                <a16:creationId xmlns:a16="http://schemas.microsoft.com/office/drawing/2014/main" id="{ABF34197-EE55-5745-A2A2-0F36C6B14B1E}"/>
              </a:ext>
            </a:extLst>
          </p:cNvPr>
          <p:cNvSpPr txBox="1">
            <a:spLocks/>
          </p:cNvSpPr>
          <p:nvPr/>
        </p:nvSpPr>
        <p:spPr bwMode="auto">
          <a:xfrm>
            <a:off x="273853" y="2171629"/>
            <a:ext cx="4040188"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defRPr/>
            </a:pPr>
            <a:r>
              <a:rPr lang="fr-CH" altLang="fr-FR" dirty="0">
                <a:noFill/>
                <a:latin typeface="Arial" panose="020B0604020202020204" pitchFamily="34" charset="0"/>
                <a:cs typeface="Arial" panose="020B0604020202020204" pitchFamily="34" charset="0"/>
              </a:rPr>
              <a:t>Etablir les faits</a:t>
            </a:r>
          </a:p>
          <a:p>
            <a:pPr>
              <a:defRPr/>
            </a:pPr>
            <a:r>
              <a:rPr lang="fr-CH" altLang="fr-FR" dirty="0">
                <a:noFill/>
                <a:latin typeface="Arial" panose="020B0604020202020204" pitchFamily="34" charset="0"/>
                <a:cs typeface="Arial" panose="020B0604020202020204" pitchFamily="34" charset="0"/>
              </a:rPr>
              <a:t>Aboutir à un rapport expert neutre constatant ou pas une atteinte à la personnalité</a:t>
            </a:r>
          </a:p>
          <a:p>
            <a:pPr>
              <a:defRPr/>
            </a:pPr>
            <a:r>
              <a:rPr lang="fr-CH" altLang="fr-FR" dirty="0">
                <a:noFill/>
                <a:latin typeface="Arial" panose="020B0604020202020204" pitchFamily="34" charset="0"/>
                <a:cs typeface="Arial" panose="020B0604020202020204" pitchFamily="34" charset="0"/>
              </a:rPr>
              <a:t>Déclencher une prise de décision de l'AE</a:t>
            </a:r>
          </a:p>
          <a:p>
            <a:pPr>
              <a:defRPr/>
            </a:pPr>
            <a:r>
              <a:rPr lang="fr-CH" altLang="fr-FR" dirty="0">
                <a:noFill/>
                <a:latin typeface="Arial" panose="020B0604020202020204" pitchFamily="34" charset="0"/>
                <a:cs typeface="Arial" panose="020B0604020202020204" pitchFamily="34" charset="0"/>
              </a:rPr>
              <a:t>Clarifier une situation</a:t>
            </a:r>
          </a:p>
          <a:p>
            <a:endParaRPr lang="fr-CH" altLang="fr-FR" kern="0" dirty="0"/>
          </a:p>
        </p:txBody>
      </p:sp>
      <p:sp>
        <p:nvSpPr>
          <p:cNvPr id="9" name="Espace réservé du pied de page 4">
            <a:extLst>
              <a:ext uri="{FF2B5EF4-FFF2-40B4-BE49-F238E27FC236}">
                <a16:creationId xmlns:a16="http://schemas.microsoft.com/office/drawing/2014/main" id="{0D096311-E286-FE4A-A5FD-5843AE14A5D3}"/>
              </a:ext>
            </a:extLst>
          </p:cNvPr>
          <p:cNvSpPr>
            <a:spLocks noGrp="1"/>
          </p:cNvSpPr>
          <p:nvPr>
            <p:ph type="ftr" sz="quarter" idx="11"/>
          </p:nvPr>
        </p:nvSpPr>
        <p:spPr>
          <a:xfrm>
            <a:off x="1392238" y="6013450"/>
            <a:ext cx="7494587" cy="112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ea typeface="ＭＳ Ｐゴシック" panose="020B0600070205080204" pitchFamily="34" charset="-128"/>
              </a:rPr>
              <a:t>Groupe de confiance</a:t>
            </a:r>
            <a:endParaRPr lang="en-US" altLang="fr-FR" sz="100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125042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pied de page 4"/>
          <p:cNvSpPr>
            <a:spLocks noGrp="1"/>
          </p:cNvSpPr>
          <p:nvPr>
            <p:ph type="ftr" sz="quarter" idx="11"/>
          </p:nvPr>
        </p:nvSpPr>
        <p:spPr>
          <a:noFill/>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rPr>
              <a:t>Groupe de confiance</a:t>
            </a:r>
            <a:endParaRPr lang="en-US" altLang="fr-FR" sz="1000">
              <a:solidFill>
                <a:schemeClr val="bg1"/>
              </a:solidFill>
            </a:endParaRPr>
          </a:p>
        </p:txBody>
      </p:sp>
      <p:sp>
        <p:nvSpPr>
          <p:cNvPr id="16387" name="Rectangle 2"/>
          <p:cNvSpPr>
            <a:spLocks noGrp="1" noChangeArrowheads="1"/>
          </p:cNvSpPr>
          <p:nvPr>
            <p:ph type="title"/>
          </p:nvPr>
        </p:nvSpPr>
        <p:spPr>
          <a:xfrm>
            <a:off x="406593" y="185232"/>
            <a:ext cx="8229600" cy="690562"/>
          </a:xfrm>
        </p:spPr>
        <p:txBody>
          <a:bodyPr/>
          <a:lstStyle/>
          <a:p>
            <a:pPr algn="ctr" eaLnBrk="1" hangingPunct="1"/>
            <a:r>
              <a:rPr lang="fr-CH" altLang="fr-FR" sz="3600" b="0" dirty="0">
                <a:solidFill>
                  <a:schemeClr val="accent2"/>
                </a:solidFill>
              </a:rPr>
              <a:t>Dispositif du Groupe de confiance</a:t>
            </a:r>
            <a:endParaRPr lang="fr-FR" altLang="fr-FR" dirty="0">
              <a:solidFill>
                <a:schemeClr val="accent2"/>
              </a:solidFill>
            </a:endParaRPr>
          </a:p>
        </p:txBody>
      </p:sp>
      <p:sp>
        <p:nvSpPr>
          <p:cNvPr id="9220" name="Rectangle 3"/>
          <p:cNvSpPr>
            <a:spLocks noGrp="1" noChangeArrowheads="1"/>
          </p:cNvSpPr>
          <p:nvPr>
            <p:ph type="body" idx="1"/>
          </p:nvPr>
        </p:nvSpPr>
        <p:spPr>
          <a:xfrm>
            <a:off x="457200" y="754063"/>
            <a:ext cx="8229600" cy="4919662"/>
          </a:xfrm>
        </p:spPr>
        <p:txBody>
          <a:bodyPr/>
          <a:lstStyle/>
          <a:p>
            <a:pPr marL="457200" indent="-457200" eaLnBrk="1" hangingPunct="1">
              <a:spcBef>
                <a:spcPts val="0"/>
              </a:spcBef>
              <a:buFontTx/>
              <a:buNone/>
              <a:defRPr/>
            </a:pPr>
            <a:endParaRPr lang="fr-FR" altLang="fr-FR" sz="2000" dirty="0"/>
          </a:p>
          <a:p>
            <a:pPr algn="just" eaLnBrk="1" hangingPunct="1">
              <a:spcBef>
                <a:spcPts val="0"/>
              </a:spcBef>
              <a:buFont typeface="Wingdings" pitchFamily="2" charset="2"/>
              <a:buChar char="§"/>
              <a:defRPr/>
            </a:pPr>
            <a:r>
              <a:rPr lang="fr-FR" altLang="fr-FR" sz="2000" dirty="0"/>
              <a:t>Périmètre d'intervention: </a:t>
            </a:r>
            <a:r>
              <a:rPr lang="fr-CH" altLang="fr-FR" sz="2000" dirty="0">
                <a:solidFill>
                  <a:schemeClr val="accent6"/>
                </a:solidFill>
              </a:rPr>
              <a:t>Petit Etat </a:t>
            </a:r>
            <a:r>
              <a:rPr lang="fr-CH" altLang="fr-FR" sz="2000" dirty="0"/>
              <a:t>et </a:t>
            </a:r>
            <a:r>
              <a:rPr lang="fr-CH" altLang="fr-FR" sz="2000" dirty="0">
                <a:solidFill>
                  <a:schemeClr val="accent6"/>
                </a:solidFill>
              </a:rPr>
              <a:t>dix institutions externes </a:t>
            </a:r>
            <a:r>
              <a:rPr lang="fr-CH" altLang="fr-FR" sz="2000" dirty="0"/>
              <a:t>(Hospice général, EPI, IMAD, OCAS, TPG, la Maison de </a:t>
            </a:r>
            <a:r>
              <a:rPr lang="fr-CH" altLang="fr-FR" sz="2000" dirty="0" err="1"/>
              <a:t>Vessy</a:t>
            </a:r>
            <a:r>
              <a:rPr lang="fr-CH" altLang="fr-FR" sz="2000" dirty="0"/>
              <a:t> et les communes de Genève, Vernier, Onex et Anières)</a:t>
            </a:r>
          </a:p>
          <a:p>
            <a:pPr algn="just" eaLnBrk="1" hangingPunct="1">
              <a:spcBef>
                <a:spcPts val="0"/>
              </a:spcBef>
              <a:buFont typeface="Wingdings" pitchFamily="2" charset="2"/>
              <a:buChar char="§"/>
              <a:defRPr/>
            </a:pPr>
            <a:endParaRPr lang="fr-CH" altLang="fr-FR" sz="2000" dirty="0">
              <a:solidFill>
                <a:schemeClr val="accent6"/>
              </a:solidFill>
            </a:endParaRPr>
          </a:p>
          <a:p>
            <a:pPr algn="just" eaLnBrk="1" hangingPunct="1">
              <a:spcBef>
                <a:spcPts val="0"/>
              </a:spcBef>
              <a:buFont typeface="Wingdings" pitchFamily="2" charset="2"/>
              <a:buChar char="§"/>
              <a:defRPr/>
            </a:pPr>
            <a:r>
              <a:rPr lang="fr-CH" altLang="fr-FR" sz="2000" dirty="0"/>
              <a:t>Public cible: le "personnel engagé" et non les magistrats élus, 40'000 personnes environ, dont </a:t>
            </a:r>
            <a:r>
              <a:rPr lang="fr-CH" altLang="fr-FR" sz="2000" dirty="0">
                <a:solidFill>
                  <a:schemeClr val="accent6"/>
                </a:solidFill>
              </a:rPr>
              <a:t>30% d'affiliés externes</a:t>
            </a:r>
            <a:endParaRPr lang="fr-FR" altLang="fr-FR" sz="2000" dirty="0">
              <a:solidFill>
                <a:schemeClr val="accent6"/>
              </a:solidFill>
            </a:endParaRPr>
          </a:p>
          <a:p>
            <a:pPr algn="just" eaLnBrk="1" hangingPunct="1">
              <a:spcBef>
                <a:spcPts val="0"/>
              </a:spcBef>
              <a:buFont typeface="Wingdings" pitchFamily="2" charset="2"/>
              <a:buChar char="§"/>
              <a:defRPr/>
            </a:pPr>
            <a:endParaRPr lang="fr-FR" altLang="fr-FR" sz="2000" dirty="0">
              <a:solidFill>
                <a:schemeClr val="accent6"/>
              </a:solidFill>
            </a:endParaRPr>
          </a:p>
          <a:p>
            <a:pPr algn="just" eaLnBrk="1" hangingPunct="1">
              <a:spcBef>
                <a:spcPts val="0"/>
              </a:spcBef>
              <a:buFont typeface="Wingdings" pitchFamily="2" charset="2"/>
              <a:buChar char="§"/>
              <a:defRPr/>
            </a:pPr>
            <a:r>
              <a:rPr lang="fr-FR" altLang="fr-FR" sz="2000" dirty="0"/>
              <a:t>Personnel: </a:t>
            </a:r>
            <a:r>
              <a:rPr lang="fr-FR" altLang="fr-FR" sz="2000" dirty="0">
                <a:solidFill>
                  <a:schemeClr val="accent6"/>
                </a:solidFill>
              </a:rPr>
              <a:t>7.7 ETP </a:t>
            </a:r>
            <a:r>
              <a:rPr lang="fr-FR" altLang="fr-FR" sz="2000" dirty="0"/>
              <a:t>(1 responsable, 1 responsable adjointe et conseillère, 7 conseiller-ère-s, 2 assistantes administratives) pour un total de 11 personnes </a:t>
            </a:r>
          </a:p>
          <a:p>
            <a:pPr algn="just" eaLnBrk="1" hangingPunct="1">
              <a:spcBef>
                <a:spcPts val="0"/>
              </a:spcBef>
              <a:buFont typeface="Wingdings" pitchFamily="2" charset="2"/>
              <a:buChar char="§"/>
              <a:defRPr/>
            </a:pPr>
            <a:endParaRPr lang="fr-FR" altLang="fr-FR" sz="2000" dirty="0"/>
          </a:p>
          <a:p>
            <a:pPr algn="just" eaLnBrk="1" hangingPunct="1">
              <a:spcBef>
                <a:spcPts val="0"/>
              </a:spcBef>
              <a:buFont typeface="Wingdings" pitchFamily="2" charset="2"/>
              <a:buChar char="§"/>
              <a:defRPr/>
            </a:pPr>
            <a:r>
              <a:rPr lang="fr-FR" altLang="fr-FR" sz="2000" dirty="0"/>
              <a:t>Rattachement administratif </a:t>
            </a:r>
          </a:p>
          <a:p>
            <a:pPr marL="0" indent="0" algn="just" eaLnBrk="1" hangingPunct="1">
              <a:spcBef>
                <a:spcPts val="0"/>
              </a:spcBef>
              <a:buNone/>
              <a:defRPr/>
            </a:pPr>
            <a:r>
              <a:rPr lang="fr-FR" altLang="fr-FR" sz="2000" dirty="0"/>
              <a:t>     à la Chancellerie d'Etat</a:t>
            </a:r>
          </a:p>
          <a:p>
            <a:pPr algn="just" eaLnBrk="1" hangingPunct="1">
              <a:spcBef>
                <a:spcPts val="0"/>
              </a:spcBef>
              <a:buFont typeface="Arial" panose="020B0604020202020204" pitchFamily="34" charset="0"/>
              <a:buChar char="•"/>
              <a:defRPr/>
            </a:pPr>
            <a:endParaRPr lang="fr-FR" altLang="fr-FR" sz="2000" dirty="0"/>
          </a:p>
          <a:p>
            <a:pPr marL="457200" indent="-457200" eaLnBrk="1" hangingPunct="1">
              <a:buFontTx/>
              <a:buNone/>
              <a:defRPr/>
            </a:pPr>
            <a:endParaRPr lang="fr-CH" altLang="fr-FR" sz="2000" dirty="0"/>
          </a:p>
          <a:p>
            <a:pPr marL="457200" indent="-457200" eaLnBrk="1" hangingPunct="1">
              <a:buFontTx/>
              <a:buNone/>
              <a:defRPr/>
            </a:pPr>
            <a:r>
              <a:rPr lang="fr-CH" altLang="fr-FR" sz="2000" dirty="0"/>
              <a:t>							</a:t>
            </a:r>
          </a:p>
        </p:txBody>
      </p:sp>
      <p:pic>
        <p:nvPicPr>
          <p:cNvPr id="16389" name="Picture 4"/>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34000"/>
                    </a14:imgEffect>
                  </a14:imgLayer>
                </a14:imgProps>
              </a:ext>
              <a:ext uri="{28A0092B-C50C-407E-A947-70E740481C1C}">
                <a14:useLocalDpi xmlns:a14="http://schemas.microsoft.com/office/drawing/2010/main"/>
              </a:ext>
            </a:extLst>
          </a:blip>
          <a:srcRect/>
          <a:stretch>
            <a:fillRect/>
          </a:stretch>
        </p:blipFill>
        <p:spPr bwMode="auto">
          <a:xfrm>
            <a:off x="4610817" y="4201478"/>
            <a:ext cx="4126590" cy="1408176"/>
          </a:xfrm>
          <a:prstGeom prst="rect">
            <a:avLst/>
          </a:prstGeom>
          <a:noFill/>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de-DE"/>
              <a:t>Groupe de confiance</a:t>
            </a:r>
            <a:endParaRPr lang="en-US"/>
          </a:p>
        </p:txBody>
      </p:sp>
      <p:pic>
        <p:nvPicPr>
          <p:cNvPr id="9" name="Picture 8">
            <a:extLst>
              <a:ext uri="{FF2B5EF4-FFF2-40B4-BE49-F238E27FC236}">
                <a16:creationId xmlns:a16="http://schemas.microsoft.com/office/drawing/2014/main" id="{2A671F71-E03F-544B-A8BD-D25FEB64017D}"/>
              </a:ext>
            </a:extLst>
          </p:cNvPr>
          <p:cNvPicPr>
            <a:picLocks noChangeAspect="1"/>
          </p:cNvPicPr>
          <p:nvPr/>
        </p:nvPicPr>
        <p:blipFill>
          <a:blip r:embed="rId3"/>
          <a:stretch>
            <a:fillRect/>
          </a:stretch>
        </p:blipFill>
        <p:spPr>
          <a:xfrm>
            <a:off x="1539239" y="1143000"/>
            <a:ext cx="6293605" cy="4250944"/>
          </a:xfrm>
          <a:prstGeom prst="rect">
            <a:avLst/>
          </a:prstGeom>
        </p:spPr>
      </p:pic>
      <p:sp>
        <p:nvSpPr>
          <p:cNvPr id="10" name="Rectangle 2">
            <a:extLst>
              <a:ext uri="{FF2B5EF4-FFF2-40B4-BE49-F238E27FC236}">
                <a16:creationId xmlns:a16="http://schemas.microsoft.com/office/drawing/2014/main" id="{DCCDB5B0-1DD3-AC4D-A18E-80039AE2702F}"/>
              </a:ext>
            </a:extLst>
          </p:cNvPr>
          <p:cNvSpPr txBox="1">
            <a:spLocks noChangeArrowheads="1"/>
          </p:cNvSpPr>
          <p:nvPr/>
        </p:nvSpPr>
        <p:spPr>
          <a:xfrm>
            <a:off x="2889245" y="278448"/>
            <a:ext cx="3593592" cy="672528"/>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itchFamily="34" charset="0"/>
              </a:defRPr>
            </a:lvl2pPr>
            <a:lvl3pPr algn="l" rtl="0" eaLnBrk="0" fontAlgn="base" hangingPunct="0">
              <a:spcBef>
                <a:spcPct val="0"/>
              </a:spcBef>
              <a:spcAft>
                <a:spcPct val="0"/>
              </a:spcAft>
              <a:defRPr sz="3200" b="1">
                <a:solidFill>
                  <a:schemeClr val="tx2"/>
                </a:solidFill>
                <a:latin typeface="Arial" pitchFamily="34" charset="0"/>
              </a:defRPr>
            </a:lvl3pPr>
            <a:lvl4pPr algn="l" rtl="0" eaLnBrk="0" fontAlgn="base" hangingPunct="0">
              <a:spcBef>
                <a:spcPct val="0"/>
              </a:spcBef>
              <a:spcAft>
                <a:spcPct val="0"/>
              </a:spcAft>
              <a:defRPr sz="3200" b="1">
                <a:solidFill>
                  <a:schemeClr val="tx2"/>
                </a:solidFill>
                <a:latin typeface="Arial" pitchFamily="34" charset="0"/>
              </a:defRPr>
            </a:lvl4pPr>
            <a:lvl5pPr algn="l" rtl="0" eaLnBrk="0" fontAlgn="base" hangingPunct="0">
              <a:spcBef>
                <a:spcPct val="0"/>
              </a:spcBef>
              <a:spcAft>
                <a:spcPct val="0"/>
              </a:spcAft>
              <a:defRPr sz="3200" b="1">
                <a:solidFill>
                  <a:schemeClr val="tx2"/>
                </a:solidFill>
                <a:latin typeface="Arial" pitchFamily="34" charset="0"/>
              </a:defRPr>
            </a:lvl5pPr>
            <a:lvl6pPr marL="457200" algn="l" rtl="0" fontAlgn="base">
              <a:spcBef>
                <a:spcPct val="0"/>
              </a:spcBef>
              <a:spcAft>
                <a:spcPct val="0"/>
              </a:spcAft>
              <a:defRPr sz="3200" b="1">
                <a:solidFill>
                  <a:schemeClr val="tx2"/>
                </a:solidFill>
                <a:latin typeface="Arial" pitchFamily="34" charset="0"/>
              </a:defRPr>
            </a:lvl6pPr>
            <a:lvl7pPr marL="914400" algn="l" rtl="0" fontAlgn="base">
              <a:spcBef>
                <a:spcPct val="0"/>
              </a:spcBef>
              <a:spcAft>
                <a:spcPct val="0"/>
              </a:spcAft>
              <a:defRPr sz="3200" b="1">
                <a:solidFill>
                  <a:schemeClr val="tx2"/>
                </a:solidFill>
                <a:latin typeface="Arial" pitchFamily="34" charset="0"/>
              </a:defRPr>
            </a:lvl7pPr>
            <a:lvl8pPr marL="1371600" algn="l" rtl="0" fontAlgn="base">
              <a:spcBef>
                <a:spcPct val="0"/>
              </a:spcBef>
              <a:spcAft>
                <a:spcPct val="0"/>
              </a:spcAft>
              <a:defRPr sz="3200" b="1">
                <a:solidFill>
                  <a:schemeClr val="tx2"/>
                </a:solidFill>
                <a:latin typeface="Arial" pitchFamily="34" charset="0"/>
              </a:defRPr>
            </a:lvl8pPr>
            <a:lvl9pPr marL="1828800" algn="l" rtl="0" fontAlgn="base">
              <a:spcBef>
                <a:spcPct val="0"/>
              </a:spcBef>
              <a:spcAft>
                <a:spcPct val="0"/>
              </a:spcAft>
              <a:defRPr sz="3200" b="1">
                <a:solidFill>
                  <a:schemeClr val="tx2"/>
                </a:solidFill>
                <a:latin typeface="Arial" pitchFamily="34" charset="0"/>
              </a:defRPr>
            </a:lvl9pPr>
          </a:lstStyle>
          <a:p>
            <a:pPr algn="ctr" eaLnBrk="1" hangingPunct="1">
              <a:defRPr/>
            </a:pPr>
            <a:r>
              <a:rPr lang="fr-CH" altLang="fr-FR" sz="3600" b="0" kern="0" dirty="0">
                <a:solidFill>
                  <a:schemeClr val="accent2"/>
                </a:solidFill>
                <a:cs typeface="Arial" charset="0"/>
              </a:rPr>
              <a:t>Dossiers traités</a:t>
            </a:r>
            <a:endParaRPr lang="fr-FR" altLang="fr-FR" sz="2800" b="0" kern="0" dirty="0">
              <a:solidFill>
                <a:schemeClr val="accent2"/>
              </a:solidFill>
              <a:cs typeface="Arial" charset="0"/>
            </a:endParaRPr>
          </a:p>
        </p:txBody>
      </p:sp>
    </p:spTree>
    <p:extLst>
      <p:ext uri="{BB962C8B-B14F-4D97-AF65-F5344CB8AC3E}">
        <p14:creationId xmlns:p14="http://schemas.microsoft.com/office/powerpoint/2010/main" val="319096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pied de page 4"/>
          <p:cNvSpPr>
            <a:spLocks noGrp="1"/>
          </p:cNvSpPr>
          <p:nvPr>
            <p:ph type="ftr" sz="quarter" idx="11"/>
          </p:nvPr>
        </p:nvSpPr>
        <p:spPr>
          <a:noFill/>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rPr>
              <a:t>Groupe de confiance</a:t>
            </a:r>
            <a:endParaRPr lang="en-US" altLang="fr-FR" sz="1000">
              <a:solidFill>
                <a:schemeClr val="bg1"/>
              </a:solidFill>
            </a:endParaRPr>
          </a:p>
        </p:txBody>
      </p:sp>
      <p:sp>
        <p:nvSpPr>
          <p:cNvPr id="18435" name="Rectangle 2"/>
          <p:cNvSpPr>
            <a:spLocks noGrp="1" noChangeArrowheads="1"/>
          </p:cNvSpPr>
          <p:nvPr>
            <p:ph type="title"/>
          </p:nvPr>
        </p:nvSpPr>
        <p:spPr/>
        <p:txBody>
          <a:bodyPr/>
          <a:lstStyle/>
          <a:p>
            <a:pPr algn="ctr" eaLnBrk="1" hangingPunct="1"/>
            <a:r>
              <a:rPr lang="fr-CH" altLang="fr-FR" sz="3600" b="0" dirty="0">
                <a:solidFill>
                  <a:schemeClr val="accent2"/>
                </a:solidFill>
              </a:rPr>
              <a:t>Déontologie</a:t>
            </a:r>
            <a:endParaRPr lang="fr-FR" altLang="fr-FR" sz="3600" b="0" dirty="0">
              <a:solidFill>
                <a:schemeClr val="accent2"/>
              </a:solidFill>
            </a:endParaRPr>
          </a:p>
        </p:txBody>
      </p:sp>
      <p:sp>
        <p:nvSpPr>
          <p:cNvPr id="18436" name="Rectangle 3"/>
          <p:cNvSpPr>
            <a:spLocks noGrp="1" noChangeArrowheads="1"/>
          </p:cNvSpPr>
          <p:nvPr>
            <p:ph type="body" idx="1"/>
          </p:nvPr>
        </p:nvSpPr>
        <p:spPr>
          <a:xfrm>
            <a:off x="457200" y="1639888"/>
            <a:ext cx="8229600" cy="4033837"/>
          </a:xfrm>
        </p:spPr>
        <p:txBody>
          <a:bodyPr/>
          <a:lstStyle/>
          <a:p>
            <a:pPr marL="457200" indent="-457200" eaLnBrk="1" hangingPunct="1">
              <a:buFontTx/>
              <a:buNone/>
            </a:pPr>
            <a:r>
              <a:rPr lang="fr-CH" altLang="fr-FR" dirty="0"/>
              <a:t>	Les intervenant-e-s du Groupe de confiance veillent en tout temps à un strict respect des principes de:</a:t>
            </a:r>
          </a:p>
          <a:p>
            <a:pPr marL="457200" indent="-457200" eaLnBrk="1" hangingPunct="1">
              <a:buFontTx/>
              <a:buNone/>
            </a:pPr>
            <a:endParaRPr lang="fr-CH" altLang="fr-FR" dirty="0"/>
          </a:p>
          <a:p>
            <a:pPr marL="914400" lvl="2" indent="0" eaLnBrk="1" hangingPunct="1">
              <a:buNone/>
            </a:pPr>
            <a:r>
              <a:rPr lang="fr-CH" altLang="fr-FR" sz="2400" dirty="0">
                <a:solidFill>
                  <a:schemeClr val="accent2"/>
                </a:solidFill>
              </a:rPr>
              <a:t>Confidentialité</a:t>
            </a:r>
          </a:p>
          <a:p>
            <a:pPr marL="914400" lvl="2" indent="0" eaLnBrk="1" hangingPunct="1">
              <a:buNone/>
            </a:pPr>
            <a:r>
              <a:rPr lang="fr-CH" altLang="fr-FR" sz="2400" dirty="0">
                <a:solidFill>
                  <a:schemeClr val="accent2"/>
                </a:solidFill>
              </a:rPr>
              <a:t>Indépendance</a:t>
            </a:r>
          </a:p>
          <a:p>
            <a:pPr marL="914400" lvl="2" indent="0" eaLnBrk="1" hangingPunct="1">
              <a:buNone/>
            </a:pPr>
            <a:r>
              <a:rPr lang="fr-CH" altLang="fr-FR" sz="2400" dirty="0">
                <a:solidFill>
                  <a:schemeClr val="accent2"/>
                </a:solidFill>
              </a:rPr>
              <a:t>Impartialité</a:t>
            </a:r>
          </a:p>
          <a:p>
            <a:pPr marL="0" indent="0" eaLnBrk="1" hangingPunct="1">
              <a:buNone/>
            </a:pPr>
            <a:endParaRPr lang="fr-CH" altLang="fr-FR" dirty="0"/>
          </a:p>
          <a:p>
            <a:pPr marL="457200" indent="-457200" eaLnBrk="1" hangingPunct="1">
              <a:buFontTx/>
              <a:buNone/>
            </a:pPr>
            <a:endParaRPr lang="fr-CH" altLang="fr-FR" dirty="0">
              <a:solidFill>
                <a:schemeClr val="hlink"/>
              </a:solidFill>
            </a:endParaRPr>
          </a:p>
          <a:p>
            <a:pPr marL="1219200" lvl="2" indent="-304800" eaLnBrk="1" hangingPunct="1">
              <a:buFontTx/>
              <a:buNone/>
            </a:pPr>
            <a:endParaRPr lang="fr-FR" altLang="fr-FR" sz="2000" dirty="0"/>
          </a:p>
        </p:txBody>
      </p:sp>
      <p:pic>
        <p:nvPicPr>
          <p:cNvPr id="7" name="Image 6"/>
          <p:cNvPicPr>
            <a:picLocks noChangeAspect="1"/>
          </p:cNvPicPr>
          <p:nvPr/>
        </p:nvPicPr>
        <p:blipFill>
          <a:blip r:embed="rId3"/>
          <a:stretch>
            <a:fillRect/>
          </a:stretch>
        </p:blipFill>
        <p:spPr>
          <a:xfrm>
            <a:off x="6314090" y="3689684"/>
            <a:ext cx="2572735" cy="1899783"/>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pied de page 4"/>
          <p:cNvSpPr>
            <a:spLocks noGrp="1"/>
          </p:cNvSpPr>
          <p:nvPr>
            <p:ph type="ftr" sz="quarter" idx="11"/>
          </p:nvPr>
        </p:nvSpPr>
        <p:spPr>
          <a:noFill/>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rPr>
              <a:t>Groupe de confiance</a:t>
            </a:r>
            <a:endParaRPr lang="en-US" altLang="fr-FR" sz="1000">
              <a:solidFill>
                <a:schemeClr val="bg1"/>
              </a:solidFill>
            </a:endParaRPr>
          </a:p>
        </p:txBody>
      </p:sp>
      <p:sp>
        <p:nvSpPr>
          <p:cNvPr id="20483" name="Rectangle 2"/>
          <p:cNvSpPr>
            <a:spLocks noGrp="1" noChangeArrowheads="1"/>
          </p:cNvSpPr>
          <p:nvPr>
            <p:ph type="title"/>
          </p:nvPr>
        </p:nvSpPr>
        <p:spPr>
          <a:xfrm>
            <a:off x="457200" y="274638"/>
            <a:ext cx="8229600" cy="923226"/>
          </a:xfrm>
        </p:spPr>
        <p:txBody>
          <a:bodyPr/>
          <a:lstStyle/>
          <a:p>
            <a:pPr algn="ctr" eaLnBrk="1" hangingPunct="1"/>
            <a:r>
              <a:rPr lang="fr-CH" altLang="fr-FR" sz="3600" b="0" dirty="0">
                <a:solidFill>
                  <a:schemeClr val="accent2"/>
                </a:solidFill>
              </a:rPr>
              <a:t>L'appel au Groupe de confiance</a:t>
            </a:r>
            <a:endParaRPr lang="fr-FR" altLang="fr-FR" sz="3600" b="0" dirty="0">
              <a:solidFill>
                <a:schemeClr val="accent2"/>
              </a:solidFill>
            </a:endParaRPr>
          </a:p>
        </p:txBody>
      </p:sp>
      <p:sp>
        <p:nvSpPr>
          <p:cNvPr id="20484" name="Rectangle 3"/>
          <p:cNvSpPr>
            <a:spLocks noGrp="1" noChangeArrowheads="1"/>
          </p:cNvSpPr>
          <p:nvPr>
            <p:ph type="body" idx="1"/>
          </p:nvPr>
        </p:nvSpPr>
        <p:spPr>
          <a:xfrm>
            <a:off x="952722" y="1378180"/>
            <a:ext cx="7494587" cy="2849102"/>
          </a:xfrm>
        </p:spPr>
        <p:txBody>
          <a:bodyPr/>
          <a:lstStyle/>
          <a:p>
            <a:pPr marL="457200" indent="-457200" eaLnBrk="1" hangingPunct="1">
              <a:lnSpc>
                <a:spcPct val="90000"/>
              </a:lnSpc>
              <a:buFontTx/>
              <a:buNone/>
            </a:pPr>
            <a:r>
              <a:rPr lang="fr-CH" altLang="fr-FR" dirty="0">
                <a:solidFill>
                  <a:schemeClr val="accent2"/>
                </a:solidFill>
              </a:rPr>
              <a:t>Qui?</a:t>
            </a:r>
            <a:r>
              <a:rPr lang="fr-CH" altLang="fr-FR" sz="2000" dirty="0">
                <a:solidFill>
                  <a:schemeClr val="accent2"/>
                </a:solidFill>
              </a:rPr>
              <a:t> </a:t>
            </a:r>
          </a:p>
          <a:p>
            <a:pPr marL="457200" indent="-457200" eaLnBrk="1" hangingPunct="1">
              <a:lnSpc>
                <a:spcPct val="90000"/>
              </a:lnSpc>
              <a:buFontTx/>
              <a:buNone/>
            </a:pPr>
            <a:endParaRPr lang="fr-CH" altLang="fr-FR" sz="2000" dirty="0">
              <a:solidFill>
                <a:schemeClr val="accent2"/>
              </a:solidFill>
            </a:endParaRPr>
          </a:p>
          <a:p>
            <a:pPr marL="0" indent="0" algn="just" eaLnBrk="1" hangingPunct="1">
              <a:lnSpc>
                <a:spcPct val="90000"/>
              </a:lnSpc>
              <a:buNone/>
            </a:pPr>
            <a:r>
              <a:rPr lang="fr-CH" altLang="fr-FR" sz="2000" dirty="0">
                <a:solidFill>
                  <a:schemeClr val="accent2"/>
                </a:solidFill>
              </a:rPr>
              <a:t>Tout collaborateur ou collaboratrice </a:t>
            </a:r>
            <a:r>
              <a:rPr lang="fr-CH" altLang="fr-FR" sz="2000" dirty="0"/>
              <a:t>estimant rencontrer au travail d'importantes difficultés relationnelles qui pourraient notamment constituer du harcèlement psychologique ou sexuel.</a:t>
            </a:r>
          </a:p>
          <a:p>
            <a:pPr marL="0" indent="0" algn="just" eaLnBrk="1" hangingPunct="1">
              <a:lnSpc>
                <a:spcPct val="90000"/>
              </a:lnSpc>
              <a:buNone/>
            </a:pPr>
            <a:endParaRPr lang="fr-CH" altLang="fr-FR" sz="2000" dirty="0"/>
          </a:p>
          <a:p>
            <a:pPr marL="0" indent="0" algn="just" eaLnBrk="1" hangingPunct="1">
              <a:lnSpc>
                <a:spcPct val="90000"/>
              </a:lnSpc>
              <a:buNone/>
            </a:pPr>
            <a:r>
              <a:rPr lang="fr-CH" altLang="fr-FR" sz="2000" dirty="0">
                <a:solidFill>
                  <a:schemeClr val="accent2"/>
                </a:solidFill>
              </a:rPr>
              <a:t>L'autorité d'engagement ou les ressources humaines </a:t>
            </a:r>
            <a:r>
              <a:rPr lang="fr-CH" altLang="fr-FR" sz="2000" dirty="0"/>
              <a:t>lorsqu'elles ont connaissance d'une situation risquant de se dégrader ou relevant d'une atteinte à la personnalité</a:t>
            </a:r>
          </a:p>
          <a:p>
            <a:pPr marL="457200" indent="-457200" eaLnBrk="1" hangingPunct="1">
              <a:lnSpc>
                <a:spcPct val="90000"/>
              </a:lnSpc>
              <a:buFontTx/>
              <a:buNone/>
            </a:pPr>
            <a:endParaRPr lang="fr-CH" altLang="fr-FR" sz="2000" dirty="0"/>
          </a:p>
          <a:p>
            <a:pPr marL="457200" indent="-457200" eaLnBrk="1" hangingPunct="1">
              <a:lnSpc>
                <a:spcPct val="90000"/>
              </a:lnSpc>
              <a:buNone/>
            </a:pPr>
            <a:r>
              <a:rPr lang="fr-CH" altLang="fr-FR" sz="2000" dirty="0"/>
              <a:t>	</a:t>
            </a:r>
            <a:r>
              <a:rPr lang="fr-CH" altLang="fr-FR" sz="1400" dirty="0"/>
              <a:t>	</a:t>
            </a:r>
          </a:p>
          <a:p>
            <a:pPr marL="457200" indent="-457200" eaLnBrk="1" hangingPunct="1">
              <a:lnSpc>
                <a:spcPct val="90000"/>
              </a:lnSpc>
              <a:buFontTx/>
              <a:buNone/>
            </a:pPr>
            <a:endParaRPr lang="fr-FR" altLang="fr-FR" sz="1400" dirty="0"/>
          </a:p>
        </p:txBody>
      </p:sp>
      <p:sp>
        <p:nvSpPr>
          <p:cNvPr id="7" name="Rectangle 3">
            <a:extLst>
              <a:ext uri="{FF2B5EF4-FFF2-40B4-BE49-F238E27FC236}">
                <a16:creationId xmlns:a16="http://schemas.microsoft.com/office/drawing/2014/main" id="{2BEBAECD-D4A5-9A4F-A527-568BD6A73BDE}"/>
              </a:ext>
            </a:extLst>
          </p:cNvPr>
          <p:cNvSpPr txBox="1">
            <a:spLocks noChangeArrowheads="1"/>
          </p:cNvSpPr>
          <p:nvPr/>
        </p:nvSpPr>
        <p:spPr bwMode="auto">
          <a:xfrm>
            <a:off x="952722" y="4629372"/>
            <a:ext cx="4323969" cy="58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lnSpc>
                <a:spcPct val="90000"/>
              </a:lnSpc>
              <a:buFontTx/>
              <a:buNone/>
            </a:pPr>
            <a:r>
              <a:rPr lang="fr-CH" altLang="fr-FR" kern="0" dirty="0"/>
              <a:t>Un </a:t>
            </a:r>
            <a:r>
              <a:rPr lang="fr-CH" altLang="fr-FR" kern="0" dirty="0">
                <a:solidFill>
                  <a:schemeClr val="accent2"/>
                </a:solidFill>
              </a:rPr>
              <a:t>accès direct et confidentiel</a:t>
            </a:r>
            <a:endParaRPr lang="fr-CH" altLang="fr-FR" kern="0" dirty="0">
              <a:solidFill>
                <a:srgbClr val="009999"/>
              </a:solidFill>
            </a:endParaRPr>
          </a:p>
          <a:p>
            <a:pPr marL="457200" indent="-457200" eaLnBrk="1" hangingPunct="1">
              <a:lnSpc>
                <a:spcPct val="90000"/>
              </a:lnSpc>
              <a:buFontTx/>
              <a:buNone/>
            </a:pPr>
            <a:endParaRPr lang="fr-CH" altLang="fr-FR" sz="1400" kern="0" dirty="0"/>
          </a:p>
          <a:p>
            <a:pPr marL="457200" indent="-457200" eaLnBrk="1" hangingPunct="1">
              <a:lnSpc>
                <a:spcPct val="90000"/>
              </a:lnSpc>
              <a:buFontTx/>
              <a:buNone/>
            </a:pPr>
            <a:endParaRPr lang="fr-FR" altLang="fr-FR" sz="1400" kern="0" dirty="0"/>
          </a:p>
        </p:txBody>
      </p:sp>
      <p:pic>
        <p:nvPicPr>
          <p:cNvPr id="2" name="Image 1"/>
          <p:cNvPicPr>
            <a:picLocks noChangeAspect="1"/>
          </p:cNvPicPr>
          <p:nvPr/>
        </p:nvPicPr>
        <p:blipFill>
          <a:blip r:embed="rId3"/>
          <a:stretch>
            <a:fillRect/>
          </a:stretch>
        </p:blipFill>
        <p:spPr>
          <a:xfrm>
            <a:off x="6283041" y="4140227"/>
            <a:ext cx="2164268" cy="1566808"/>
          </a:xfrm>
          <a:prstGeom prst="rect">
            <a:avLst/>
          </a:prstGeom>
          <a:ln>
            <a:noFill/>
          </a:ln>
          <a:effectLst>
            <a:softEdge rad="112500"/>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pied de page 4"/>
          <p:cNvSpPr>
            <a:spLocks noGrp="1"/>
          </p:cNvSpPr>
          <p:nvPr>
            <p:ph type="ftr" sz="quarter" idx="11"/>
          </p:nvPr>
        </p:nvSpPr>
        <p:spPr>
          <a:noFill/>
        </p:spPr>
        <p:txBody>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de-DE" altLang="fr-FR" sz="1000">
                <a:solidFill>
                  <a:schemeClr val="bg1"/>
                </a:solidFill>
              </a:rPr>
              <a:t>Groupe de confiance</a:t>
            </a:r>
            <a:endParaRPr lang="en-US" altLang="fr-FR" sz="1000">
              <a:solidFill>
                <a:schemeClr val="bg1"/>
              </a:solidFill>
            </a:endParaRPr>
          </a:p>
        </p:txBody>
      </p:sp>
      <p:sp>
        <p:nvSpPr>
          <p:cNvPr id="22531" name="Rectangle 2"/>
          <p:cNvSpPr>
            <a:spLocks noGrp="1" noChangeArrowheads="1"/>
          </p:cNvSpPr>
          <p:nvPr>
            <p:ph type="title"/>
          </p:nvPr>
        </p:nvSpPr>
        <p:spPr/>
        <p:txBody>
          <a:bodyPr/>
          <a:lstStyle/>
          <a:p>
            <a:pPr algn="ctr" eaLnBrk="1" hangingPunct="1"/>
            <a:r>
              <a:rPr lang="fr-CH" altLang="fr-FR" b="0" dirty="0">
                <a:solidFill>
                  <a:schemeClr val="accent2"/>
                </a:solidFill>
              </a:rPr>
              <a:t>Contexte d'appel au Groupe de confiance</a:t>
            </a:r>
            <a:endParaRPr lang="fr-FR" altLang="fr-FR" b="0" dirty="0">
              <a:solidFill>
                <a:schemeClr val="accent2"/>
              </a:solidFill>
            </a:endParaRPr>
          </a:p>
        </p:txBody>
      </p:sp>
      <p:sp>
        <p:nvSpPr>
          <p:cNvPr id="22532" name="Rectangle 3"/>
          <p:cNvSpPr>
            <a:spLocks noGrp="1" noChangeArrowheads="1"/>
          </p:cNvSpPr>
          <p:nvPr>
            <p:ph type="body" idx="1"/>
          </p:nvPr>
        </p:nvSpPr>
        <p:spPr>
          <a:xfrm>
            <a:off x="1097280" y="1382490"/>
            <a:ext cx="4718304" cy="4033838"/>
          </a:xfrm>
        </p:spPr>
        <p:txBody>
          <a:bodyPr/>
          <a:lstStyle/>
          <a:p>
            <a:pPr eaLnBrk="1" hangingPunct="1"/>
            <a:endParaRPr lang="fr-CH" altLang="fr-FR" dirty="0"/>
          </a:p>
          <a:p>
            <a:pPr eaLnBrk="1" hangingPunct="1"/>
            <a:r>
              <a:rPr lang="fr-CH" altLang="fr-FR" dirty="0"/>
              <a:t>Conflits relationnels au travail</a:t>
            </a:r>
          </a:p>
          <a:p>
            <a:pPr eaLnBrk="1" hangingPunct="1"/>
            <a:endParaRPr lang="fr-CH" altLang="fr-FR" dirty="0"/>
          </a:p>
          <a:p>
            <a:pPr eaLnBrk="1" hangingPunct="1"/>
            <a:r>
              <a:rPr lang="fr-CH" altLang="fr-FR" dirty="0"/>
              <a:t>Atteintes à la personnalité</a:t>
            </a:r>
          </a:p>
          <a:p>
            <a:pPr eaLnBrk="1" hangingPunct="1"/>
            <a:endParaRPr lang="fr-CH" altLang="fr-FR" dirty="0"/>
          </a:p>
          <a:p>
            <a:pPr eaLnBrk="1" hangingPunct="1"/>
            <a:r>
              <a:rPr lang="fr-CH" altLang="fr-FR" dirty="0"/>
              <a:t>Harcèlement psychologique </a:t>
            </a:r>
          </a:p>
          <a:p>
            <a:pPr eaLnBrk="1" hangingPunct="1"/>
            <a:endParaRPr lang="fr-CH" altLang="fr-FR" dirty="0"/>
          </a:p>
          <a:p>
            <a:pPr eaLnBrk="1" hangingPunct="1"/>
            <a:r>
              <a:rPr lang="fr-CH" altLang="fr-FR" dirty="0"/>
              <a:t>Harcèlement sexuel</a:t>
            </a:r>
            <a:endParaRPr lang="fr-FR" alt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u pied de page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500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de-DE" altLang="fr-FR" sz="1000">
                <a:solidFill>
                  <a:schemeClr val="bg1"/>
                </a:solidFill>
                <a:cs typeface="Arial" panose="020B0604020202020204" pitchFamily="34" charset="0"/>
              </a:rPr>
              <a:t>Groupe de confiance</a:t>
            </a:r>
            <a:endParaRPr lang="en-US" altLang="fr-FR" sz="1000">
              <a:solidFill>
                <a:schemeClr val="bg1"/>
              </a:solidFill>
              <a:cs typeface="Arial" panose="020B0604020202020204" pitchFamily="34" charset="0"/>
            </a:endParaRPr>
          </a:p>
        </p:txBody>
      </p:sp>
      <p:sp>
        <p:nvSpPr>
          <p:cNvPr id="83971" name="Footer Placeholder 4"/>
          <p:cNvSpPr txBox="1">
            <a:spLocks noGrp="1"/>
          </p:cNvSpPr>
          <p:nvPr/>
        </p:nvSpPr>
        <p:spPr bwMode="auto">
          <a:xfrm>
            <a:off x="1392238" y="6013450"/>
            <a:ext cx="7494587"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500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SzTx/>
              <a:buFontTx/>
              <a:buNone/>
            </a:pPr>
            <a:r>
              <a:rPr lang="de-DE" altLang="fr-FR" sz="1000" b="1">
                <a:solidFill>
                  <a:schemeClr val="bg1"/>
                </a:solidFill>
              </a:rPr>
              <a:t>Groupe de confiance</a:t>
            </a:r>
            <a:endParaRPr lang="en-US" altLang="fr-FR" sz="1000" b="1">
              <a:solidFill>
                <a:schemeClr val="bg1"/>
              </a:solidFill>
            </a:endParaRPr>
          </a:p>
        </p:txBody>
      </p:sp>
      <p:sp>
        <p:nvSpPr>
          <p:cNvPr id="83972" name="Rectangle 2"/>
          <p:cNvSpPr>
            <a:spLocks noGrp="1" noChangeArrowheads="1"/>
          </p:cNvSpPr>
          <p:nvPr>
            <p:ph type="title" idx="4294967295"/>
          </p:nvPr>
        </p:nvSpPr>
        <p:spPr>
          <a:xfrm>
            <a:off x="1011237" y="248076"/>
            <a:ext cx="7121525" cy="710061"/>
          </a:xfrm>
        </p:spPr>
        <p:txBody>
          <a:bodyPr/>
          <a:lstStyle/>
          <a:p>
            <a:pPr algn="ctr" eaLnBrk="1" hangingPunct="1"/>
            <a:r>
              <a:rPr lang="fr-CH" altLang="fr-FR" b="0" dirty="0">
                <a:solidFill>
                  <a:schemeClr val="accent2"/>
                </a:solidFill>
                <a:latin typeface="Arial" panose="020B0604020202020204" pitchFamily="34" charset="0"/>
              </a:rPr>
              <a:t>Les prestations en un clin d'œil</a:t>
            </a:r>
            <a:endParaRPr lang="fr-FR" altLang="fr-FR" b="0" dirty="0">
              <a:solidFill>
                <a:schemeClr val="accent2"/>
              </a:solidFill>
              <a:latin typeface="Arial" panose="020B0604020202020204" pitchFamily="34" charset="0"/>
            </a:endParaRPr>
          </a:p>
        </p:txBody>
      </p:sp>
      <p:sp>
        <p:nvSpPr>
          <p:cNvPr id="57349" name="Rectangle 3"/>
          <p:cNvSpPr>
            <a:spLocks noGrp="1" noChangeArrowheads="1"/>
          </p:cNvSpPr>
          <p:nvPr>
            <p:ph type="body" idx="4294967295"/>
          </p:nvPr>
        </p:nvSpPr>
        <p:spPr>
          <a:xfrm>
            <a:off x="1011237" y="848601"/>
            <a:ext cx="7277100" cy="4845050"/>
          </a:xfrm>
        </p:spPr>
        <p:txBody>
          <a:bodyPr/>
          <a:lstStyle/>
          <a:p>
            <a:pPr eaLnBrk="1" hangingPunct="1">
              <a:lnSpc>
                <a:spcPct val="80000"/>
              </a:lnSpc>
              <a:buFontTx/>
              <a:buNone/>
              <a:defRPr/>
            </a:pPr>
            <a:endParaRPr lang="fr-CH" altLang="fr-FR" sz="1800" b="1" dirty="0"/>
          </a:p>
          <a:p>
            <a:pPr eaLnBrk="1" hangingPunct="1">
              <a:lnSpc>
                <a:spcPct val="80000"/>
              </a:lnSpc>
              <a:buFontTx/>
              <a:buNone/>
              <a:defRPr/>
            </a:pPr>
            <a:r>
              <a:rPr lang="fr-CH" altLang="fr-FR" i="1" dirty="0">
                <a:solidFill>
                  <a:schemeClr val="accent2"/>
                </a:solidFill>
              </a:rPr>
              <a:t>Démarches informelles:</a:t>
            </a:r>
            <a:r>
              <a:rPr lang="fr-CH" altLang="fr-FR" b="1" dirty="0">
                <a:solidFill>
                  <a:srgbClr val="0070C0"/>
                </a:solidFill>
              </a:rPr>
              <a:t>	</a:t>
            </a:r>
            <a:r>
              <a:rPr lang="fr-CH" altLang="fr-FR" b="1" dirty="0">
                <a:solidFill>
                  <a:srgbClr val="009999"/>
                </a:solidFill>
              </a:rPr>
              <a:t>		</a:t>
            </a:r>
            <a:endParaRPr lang="fr-FR" altLang="fr-FR" b="1" dirty="0">
              <a:solidFill>
                <a:srgbClr val="FF0000"/>
              </a:solidFill>
            </a:endParaRPr>
          </a:p>
          <a:p>
            <a:pPr eaLnBrk="1" hangingPunct="1">
              <a:lnSpc>
                <a:spcPct val="80000"/>
              </a:lnSpc>
              <a:defRPr/>
            </a:pPr>
            <a:r>
              <a:rPr lang="fr-CH" altLang="fr-FR" sz="2000" dirty="0"/>
              <a:t>Accueil téléphonique</a:t>
            </a:r>
          </a:p>
          <a:p>
            <a:pPr eaLnBrk="1" hangingPunct="1">
              <a:lnSpc>
                <a:spcPct val="80000"/>
              </a:lnSpc>
              <a:defRPr/>
            </a:pPr>
            <a:r>
              <a:rPr lang="fr-CH" altLang="fr-FR" sz="2000" dirty="0"/>
              <a:t>Entretiens</a:t>
            </a:r>
          </a:p>
          <a:p>
            <a:pPr eaLnBrk="1" hangingPunct="1">
              <a:lnSpc>
                <a:spcPct val="80000"/>
              </a:lnSpc>
              <a:defRPr/>
            </a:pPr>
            <a:r>
              <a:rPr lang="fr-CH" altLang="fr-FR" sz="2000" dirty="0"/>
              <a:t>Séances de médiation</a:t>
            </a:r>
          </a:p>
          <a:p>
            <a:pPr eaLnBrk="1" hangingPunct="1">
              <a:lnSpc>
                <a:spcPct val="80000"/>
              </a:lnSpc>
              <a:defRPr/>
            </a:pPr>
            <a:r>
              <a:rPr lang="fr-CH" altLang="fr-FR" sz="2000" dirty="0"/>
              <a:t>Propositions de mesures de type individuel</a:t>
            </a:r>
          </a:p>
          <a:p>
            <a:pPr eaLnBrk="1" hangingPunct="1">
              <a:lnSpc>
                <a:spcPct val="80000"/>
              </a:lnSpc>
              <a:defRPr/>
            </a:pPr>
            <a:r>
              <a:rPr lang="fr-CH" altLang="fr-FR" sz="2000" dirty="0"/>
              <a:t>Examen préalable informel (collectif)</a:t>
            </a:r>
          </a:p>
          <a:p>
            <a:pPr eaLnBrk="1" hangingPunct="1">
              <a:lnSpc>
                <a:spcPct val="80000"/>
              </a:lnSpc>
              <a:defRPr/>
            </a:pPr>
            <a:r>
              <a:rPr lang="fr-CH" altLang="fr-FR" sz="2000" dirty="0"/>
              <a:t>Recommandations d'ouverture </a:t>
            </a:r>
          </a:p>
          <a:p>
            <a:pPr marL="0" lvl="1" indent="0" eaLnBrk="1" hangingPunct="1">
              <a:lnSpc>
                <a:spcPct val="80000"/>
              </a:lnSpc>
              <a:buNone/>
              <a:defRPr/>
            </a:pPr>
            <a:r>
              <a:rPr lang="fr-CH" altLang="fr-FR" sz="2000" dirty="0">
                <a:ea typeface="+mn-ea"/>
                <a:cs typeface="+mn-cs"/>
              </a:rPr>
              <a:t>     d'une enquête administrative</a:t>
            </a:r>
            <a:endParaRPr lang="fr-CH" altLang="fr-FR" sz="1800" b="1" dirty="0">
              <a:solidFill>
                <a:srgbClr val="009999"/>
              </a:solidFill>
            </a:endParaRPr>
          </a:p>
          <a:p>
            <a:pPr eaLnBrk="1" hangingPunct="1">
              <a:lnSpc>
                <a:spcPct val="80000"/>
              </a:lnSpc>
              <a:buFontTx/>
              <a:buNone/>
              <a:defRPr/>
            </a:pPr>
            <a:endParaRPr lang="fr-CH" altLang="fr-FR" sz="1800" b="1" dirty="0">
              <a:solidFill>
                <a:srgbClr val="009999"/>
              </a:solidFill>
            </a:endParaRPr>
          </a:p>
          <a:p>
            <a:pPr eaLnBrk="1" hangingPunct="1">
              <a:lnSpc>
                <a:spcPct val="80000"/>
              </a:lnSpc>
              <a:buFontTx/>
              <a:buNone/>
              <a:defRPr/>
            </a:pPr>
            <a:r>
              <a:rPr lang="fr-CH" altLang="fr-FR" i="1" dirty="0">
                <a:solidFill>
                  <a:schemeClr val="accent2"/>
                </a:solidFill>
              </a:rPr>
              <a:t>Démarche formelle:</a:t>
            </a:r>
          </a:p>
          <a:p>
            <a:pPr eaLnBrk="1" hangingPunct="1">
              <a:lnSpc>
                <a:spcPct val="80000"/>
              </a:lnSpc>
              <a:defRPr/>
            </a:pPr>
            <a:r>
              <a:rPr lang="fr-CH" altLang="fr-FR" sz="2000" dirty="0"/>
              <a:t>Investigations</a:t>
            </a:r>
          </a:p>
          <a:p>
            <a:pPr eaLnBrk="1" hangingPunct="1">
              <a:lnSpc>
                <a:spcPct val="80000"/>
              </a:lnSpc>
              <a:defRPr/>
            </a:pPr>
            <a:r>
              <a:rPr lang="fr-CH" altLang="fr-FR" sz="2000" dirty="0"/>
              <a:t>Classements</a:t>
            </a:r>
          </a:p>
          <a:p>
            <a:pPr marL="0" indent="0" eaLnBrk="1" hangingPunct="1">
              <a:lnSpc>
                <a:spcPct val="80000"/>
              </a:lnSpc>
              <a:buNone/>
              <a:defRPr/>
            </a:pPr>
            <a:endParaRPr lang="fr-CH" altLang="fr-FR" sz="2000" dirty="0"/>
          </a:p>
          <a:p>
            <a:pPr marL="0" indent="0" eaLnBrk="1" hangingPunct="1">
              <a:lnSpc>
                <a:spcPct val="80000"/>
              </a:lnSpc>
              <a:buNone/>
              <a:defRPr/>
            </a:pPr>
            <a:r>
              <a:rPr lang="fr-CH" altLang="fr-FR" i="1" dirty="0">
                <a:solidFill>
                  <a:schemeClr val="accent2"/>
                </a:solidFill>
              </a:rPr>
              <a:t>Mesures de protection </a:t>
            </a:r>
            <a:endParaRPr lang="fr-FR" altLang="fr-FR" dirty="0"/>
          </a:p>
        </p:txBody>
      </p:sp>
      <p:sp>
        <p:nvSpPr>
          <p:cNvPr id="7" name="Rectangle 6"/>
          <p:cNvSpPr>
            <a:spLocks/>
          </p:cNvSpPr>
          <p:nvPr/>
        </p:nvSpPr>
        <p:spPr>
          <a:xfrm rot="20972828">
            <a:off x="5914316" y="2091555"/>
            <a:ext cx="3512967" cy="584775"/>
          </a:xfrm>
          <a:prstGeom prst="rect">
            <a:avLst/>
          </a:prstGeom>
          <a:scene3d>
            <a:camera prst="perspectiveFront">
              <a:rot lat="0" lon="0" rev="1740000"/>
            </a:camera>
            <a:lightRig rig="threePt" dir="t"/>
          </a:scene3d>
        </p:spPr>
        <p:txBody>
          <a:bodyPr>
            <a:spAutoFit/>
          </a:bodyPr>
          <a:lstStyle/>
          <a:p>
            <a:pPr algn="ctr" eaLnBrk="1" hangingPunct="1">
              <a:defRPr/>
            </a:pPr>
            <a:r>
              <a:rPr lang="fr-CH" sz="3200" i="1" spc="170" dirty="0">
                <a:solidFill>
                  <a:srgbClr val="FF0000"/>
                </a:solidFill>
                <a:latin typeface="Arial" charset="0"/>
              </a:rPr>
              <a:t>Confidentialité</a:t>
            </a:r>
            <a:endParaRPr lang="fr-FR" sz="3200" i="1" spc="170" dirty="0">
              <a:latin typeface="Arial" charset="0"/>
            </a:endParaRPr>
          </a:p>
        </p:txBody>
      </p:sp>
      <p:pic>
        <p:nvPicPr>
          <p:cNvPr id="2" name="Image 1"/>
          <p:cNvPicPr>
            <a:picLocks noChangeAspect="1"/>
          </p:cNvPicPr>
          <p:nvPr/>
        </p:nvPicPr>
        <p:blipFill>
          <a:blip r:embed="rId3"/>
          <a:stretch>
            <a:fillRect/>
          </a:stretch>
        </p:blipFill>
        <p:spPr>
          <a:xfrm>
            <a:off x="6239660" y="3981436"/>
            <a:ext cx="2334291" cy="1516591"/>
          </a:xfrm>
          <a:prstGeom prst="rect">
            <a:avLst/>
          </a:prstGeom>
        </p:spPr>
      </p:pic>
    </p:spTree>
  </p:cSld>
  <p:clrMapOvr>
    <a:masterClrMapping/>
  </p:clrMapOvr>
  <p:transition/>
</p:sld>
</file>

<file path=ppt/theme/theme1.xml><?xml version="1.0" encoding="utf-8"?>
<a:theme xmlns:a="http://schemas.openxmlformats.org/drawingml/2006/main" name="Présentation GDC">
  <a:themeElements>
    <a:clrScheme name="Présentation GD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ésentation GD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ésentation GD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ésentation GD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ésentation GD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ésentation GD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ésentation GD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ésentation GD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ésentation GD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ésentation GD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ésentation GD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ésentation GD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ésentation GD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ésentation GD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Blends</Template>
  <TotalTime>3579</TotalTime>
  <Words>2564</Words>
  <Application>Microsoft Office PowerPoint</Application>
  <PresentationFormat>Affichage à l'écran (4:3)</PresentationFormat>
  <Paragraphs>367</Paragraphs>
  <Slides>35</Slides>
  <Notes>33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ＭＳ Ｐゴシック</vt:lpstr>
      <vt:lpstr>Arial</vt:lpstr>
      <vt:lpstr>Californian FB</vt:lpstr>
      <vt:lpstr>Times New Roman</vt:lpstr>
      <vt:lpstr>Wingdings</vt:lpstr>
      <vt:lpstr>Présentation GDC</vt:lpstr>
      <vt:lpstr>Présentation du Groupe de confiance CGAS </vt:lpstr>
      <vt:lpstr>Protection de la personnalité obligations de l'employeur</vt:lpstr>
      <vt:lpstr> La mission du Groupe de Confiance (RPPers) </vt:lpstr>
      <vt:lpstr>Dispositif du Groupe de confiance</vt:lpstr>
      <vt:lpstr>Présentation PowerPoint</vt:lpstr>
      <vt:lpstr>Déontologie</vt:lpstr>
      <vt:lpstr>L'appel au Groupe de confiance</vt:lpstr>
      <vt:lpstr>Contexte d'appel au Groupe de confiance</vt:lpstr>
      <vt:lpstr>Les prestations en un clin d'œil</vt:lpstr>
      <vt:lpstr>L’ entretien individuel</vt:lpstr>
      <vt:lpstr>Présentation PowerPoint</vt:lpstr>
      <vt:lpstr>Le relais</vt:lpstr>
      <vt:lpstr>Présentation PowerPoint</vt:lpstr>
      <vt:lpstr>La médiation: rétablir la communication</vt:lpstr>
      <vt:lpstr>Présentation PowerPoint</vt:lpstr>
      <vt:lpstr> L'examen préalable informel</vt:lpstr>
      <vt:lpstr>Présentation PowerPoint</vt:lpstr>
      <vt:lpstr> L'investigation</vt:lpstr>
      <vt:lpstr>L'investigation: établir les faits</vt:lpstr>
      <vt:lpstr>Présentation PowerPoint</vt:lpstr>
      <vt:lpstr>Prestations de prévention et sensibilisation</vt:lpstr>
      <vt:lpstr>Présentation PowerPoint</vt:lpstr>
      <vt:lpstr>Présentation PowerPoint</vt:lpstr>
      <vt:lpstr>Rôle: le Groupe de confiance</vt:lpstr>
      <vt:lpstr>Présentation PowerPoint</vt:lpstr>
      <vt:lpstr>Présentation PowerPoint</vt:lpstr>
      <vt:lpstr> Nouvelle mission de protection  des lanceurs d'alertes (LPLA) </vt:lpstr>
      <vt:lpstr>Présentation PowerPoint</vt:lpstr>
      <vt:lpstr>Présentation PowerPoint</vt:lpstr>
      <vt:lpstr>Présentation PowerPoint</vt:lpstr>
      <vt:lpstr>Ce qui n'est pas du harcèlement psychologique</vt:lpstr>
      <vt:lpstr>Saine gestion ou harcèlement?</vt:lpstr>
      <vt:lpstr>Harcèlement sexuel</vt:lpstr>
      <vt:lpstr>Utilité de l'examen préalable informel</vt:lpstr>
      <vt:lpstr>Utilité de l'investigation</vt:lpstr>
    </vt:vector>
  </TitlesOfParts>
  <Company>Etat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deweckhaddads</dc:creator>
  <cp:lastModifiedBy>De Weck Haddad Sophie (GDC)</cp:lastModifiedBy>
  <cp:revision>567</cp:revision>
  <cp:lastPrinted>2020-01-22T08:18:51Z</cp:lastPrinted>
  <dcterms:created xsi:type="dcterms:W3CDTF">2009-11-10T10:01:51Z</dcterms:created>
  <dcterms:modified xsi:type="dcterms:W3CDTF">2022-03-03T10:49:38Z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-1349759041</vt:i4>
  </property>
  <property fmtid="{D5CDD505-2E9C-101B-9397-08002B2CF9AE}" pid="3" name="_NewReviewCycle">
    <vt:lpwstr/>
  </property>
  <property fmtid="{D5CDD505-2E9C-101B-9397-08002B2CF9AE}" pid="4" name="_EmailSubject">
    <vt:lpwstr>formation CGAS 5 mars</vt:lpwstr>
  </property>
  <property fmtid="{D5CDD505-2E9C-101B-9397-08002B2CF9AE}" pid="5" name="_AuthorEmail">
    <vt:lpwstr>sophie.deweckhaddad@etat.ge.ch</vt:lpwstr>
  </property>
  <property fmtid="{D5CDD505-2E9C-101B-9397-08002B2CF9AE}" pid="6" name="_AuthorEmailDisplayName">
    <vt:lpwstr>De Weck Haddad Sophie (GDC)</vt:lpwstr>
  </property>
</Properties>
</file>